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86" r:id="rId3"/>
    <p:sldId id="387" r:id="rId4"/>
    <p:sldId id="402" r:id="rId5"/>
    <p:sldId id="449" r:id="rId6"/>
    <p:sldId id="390" r:id="rId7"/>
    <p:sldId id="405" r:id="rId8"/>
    <p:sldId id="330" r:id="rId9"/>
    <p:sldId id="450" r:id="rId10"/>
    <p:sldId id="321" r:id="rId11"/>
    <p:sldId id="338" r:id="rId12"/>
    <p:sldId id="339" r:id="rId13"/>
    <p:sldId id="447" r:id="rId14"/>
    <p:sldId id="452" r:id="rId15"/>
    <p:sldId id="441" r:id="rId16"/>
    <p:sldId id="470" r:id="rId17"/>
    <p:sldId id="439" r:id="rId18"/>
    <p:sldId id="468" r:id="rId19"/>
    <p:sldId id="466" r:id="rId20"/>
    <p:sldId id="467" r:id="rId21"/>
    <p:sldId id="443" r:id="rId22"/>
    <p:sldId id="465" r:id="rId23"/>
    <p:sldId id="469" r:id="rId24"/>
    <p:sldId id="400" r:id="rId25"/>
    <p:sldId id="29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842" autoAdjust="0"/>
  </p:normalViewPr>
  <p:slideViewPr>
    <p:cSldViewPr snapToGrid="0">
      <p:cViewPr>
        <p:scale>
          <a:sx n="72" d="100"/>
          <a:sy n="72" d="100"/>
        </p:scale>
        <p:origin x="-2784" y="-8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5D58E-E790-4343-9779-D6C442F1B01C}" type="datetimeFigureOut">
              <a:rPr lang="tr-TR" smtClean="0"/>
              <a:t>31.01.2024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A7CBD-FA5C-4D4B-8F80-0CF8FFAF165A}" type="slidenum">
              <a:rPr lang="tr-TR" smtClean="0"/>
              <a:t>‹#›</a:t>
            </a:fld>
            <a:endParaRPr lang="tr-TR"/>
          </a:p>
        </p:txBody>
      </p:sp>
    </p:spTree>
    <p:extLst>
      <p:ext uri="{BB962C8B-B14F-4D97-AF65-F5344CB8AC3E}">
        <p14:creationId xmlns:p14="http://schemas.microsoft.com/office/powerpoint/2010/main" val="32391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Uluslararası bildiri özeti 2021(2), 2022(2).</a:t>
            </a:r>
          </a:p>
        </p:txBody>
      </p:sp>
      <p:sp>
        <p:nvSpPr>
          <p:cNvPr id="4" name="Slayt Numarası Yer Tutucusu 3"/>
          <p:cNvSpPr>
            <a:spLocks noGrp="1"/>
          </p:cNvSpPr>
          <p:nvPr>
            <p:ph type="sldNum" sz="quarter" idx="5"/>
          </p:nvPr>
        </p:nvSpPr>
        <p:spPr/>
        <p:txBody>
          <a:bodyPr/>
          <a:lstStyle/>
          <a:p>
            <a:fld id="{72AA7CBD-FA5C-4D4B-8F80-0CF8FFAF165A}" type="slidenum">
              <a:rPr lang="tr-TR" smtClean="0"/>
              <a:t>10</a:t>
            </a:fld>
            <a:endParaRPr lang="tr-TR"/>
          </a:p>
        </p:txBody>
      </p:sp>
    </p:spTree>
    <p:extLst>
      <p:ext uri="{BB962C8B-B14F-4D97-AF65-F5344CB8AC3E}">
        <p14:creationId xmlns:p14="http://schemas.microsoft.com/office/powerpoint/2010/main" val="404597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2AA7CBD-FA5C-4D4B-8F80-0CF8FFAF165A}" type="slidenum">
              <a:rPr lang="tr-TR" smtClean="0"/>
              <a:t>11</a:t>
            </a:fld>
            <a:endParaRPr lang="tr-TR"/>
          </a:p>
        </p:txBody>
      </p:sp>
    </p:spTree>
    <p:extLst>
      <p:ext uri="{BB962C8B-B14F-4D97-AF65-F5344CB8AC3E}">
        <p14:creationId xmlns:p14="http://schemas.microsoft.com/office/powerpoint/2010/main" val="385283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5688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7090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AA7CBD-FA5C-4D4B-8F80-0CF8FFAF165A}" type="slidenum">
              <a:rPr lang="tr-TR" smtClean="0"/>
              <a:t>25</a:t>
            </a:fld>
            <a:endParaRPr lang="tr-TR"/>
          </a:p>
        </p:txBody>
      </p:sp>
    </p:spTree>
    <p:extLst>
      <p:ext uri="{BB962C8B-B14F-4D97-AF65-F5344CB8AC3E}">
        <p14:creationId xmlns:p14="http://schemas.microsoft.com/office/powerpoint/2010/main" val="315009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31.01.2024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3916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31.01.2024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57599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31.01.2024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134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31.01.2024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24836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31.01.2024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55664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CC0B940-985C-4FB8-84AC-26CDDD28A86C}" type="datetimeFigureOut">
              <a:rPr lang="tr-TR" smtClean="0"/>
              <a:t>31.01.2024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5494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CC0B940-985C-4FB8-84AC-26CDDD28A86C}" type="datetimeFigureOut">
              <a:rPr lang="tr-TR" smtClean="0"/>
              <a:t>31.01.2024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79995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CC0B940-985C-4FB8-84AC-26CDDD28A86C}" type="datetimeFigureOut">
              <a:rPr lang="tr-TR" smtClean="0"/>
              <a:t>31.01.2024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112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C0B940-985C-4FB8-84AC-26CDDD28A86C}" type="datetimeFigureOut">
              <a:rPr lang="tr-TR" smtClean="0"/>
              <a:t>31.01.2024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443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31.01.2024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4018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31.01.2024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426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0B940-985C-4FB8-84AC-26CDDD28A86C}" type="datetimeFigureOut">
              <a:rPr lang="tr-TR" smtClean="0"/>
              <a:t>31.01.2024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2C38-54D1-4730-839F-DFF47E7E39A3}" type="slidenum">
              <a:rPr lang="tr-TR" smtClean="0"/>
              <a:t>‹#›</a:t>
            </a:fld>
            <a:endParaRPr lang="tr-TR"/>
          </a:p>
        </p:txBody>
      </p:sp>
    </p:spTree>
    <p:extLst>
      <p:ext uri="{BB962C8B-B14F-4D97-AF65-F5344CB8AC3E}">
        <p14:creationId xmlns:p14="http://schemas.microsoft.com/office/powerpoint/2010/main" val="386662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 xmlns:a16="http://schemas.microsoft.com/office/drawing/2014/main" id="{95310131-1582-4908-8DFB-6C1AC369E5B3}"/>
              </a:ext>
            </a:extLst>
          </p:cNvPr>
          <p:cNvSpPr txBox="1"/>
          <p:nvPr/>
        </p:nvSpPr>
        <p:spPr>
          <a:xfrm>
            <a:off x="2671056" y="4664550"/>
            <a:ext cx="7390016" cy="446003"/>
          </a:xfrm>
          <a:prstGeom prst="rect">
            <a:avLst/>
          </a:prstGeom>
        </p:spPr>
        <p:txBody>
          <a:bodyPr vert="horz" wrap="square" lIns="0" tIns="14970" rIns="0" bIns="0" rtlCol="0">
            <a:spAutoFit/>
          </a:bodyPr>
          <a:lstStyle/>
          <a:p>
            <a:pPr marL="11976" algn="ctr">
              <a:spcBef>
                <a:spcPts val="118"/>
              </a:spcBef>
            </a:pPr>
            <a:r>
              <a:rPr lang="tr-TR" sz="2800" b="1" dirty="0">
                <a:solidFill>
                  <a:srgbClr val="0070C0"/>
                </a:solidFill>
                <a:latin typeface="Arial" panose="020B0604020202020204" pitchFamily="34" charset="0"/>
                <a:cs typeface="Arial" panose="020B0604020202020204" pitchFamily="34" charset="0"/>
              </a:rPr>
              <a:t>SAĞLIK YÖNETİMİ BÖLÜMÜ</a:t>
            </a:r>
          </a:p>
        </p:txBody>
      </p:sp>
      <p:sp>
        <p:nvSpPr>
          <p:cNvPr id="14" name="object 5">
            <a:extLst>
              <a:ext uri="{FF2B5EF4-FFF2-40B4-BE49-F238E27FC236}">
                <a16:creationId xmlns="" xmlns:a16="http://schemas.microsoft.com/office/drawing/2014/main" id="{4F9A33DE-34A5-45FA-B7C4-71A899D7DA35}"/>
              </a:ext>
            </a:extLst>
          </p:cNvPr>
          <p:cNvSpPr txBox="1"/>
          <p:nvPr/>
        </p:nvSpPr>
        <p:spPr>
          <a:xfrm>
            <a:off x="1901828" y="2183067"/>
            <a:ext cx="8928472" cy="1492404"/>
          </a:xfrm>
          <a:prstGeom prst="rect">
            <a:avLst/>
          </a:prstGeom>
        </p:spPr>
        <p:txBody>
          <a:bodyPr vert="horz" wrap="square" lIns="0" tIns="54491" rIns="0" bIns="0" rtlCol="0">
            <a:spAutoFit/>
          </a:bodyPr>
          <a:lstStyle/>
          <a:p>
            <a:pPr marL="2649712" marR="4790" indent="-2638335" algn="ctr">
              <a:lnSpc>
                <a:spcPct val="150000"/>
              </a:lnSpc>
              <a:spcBef>
                <a:spcPts val="429"/>
              </a:spcBef>
            </a:pPr>
            <a:r>
              <a:rPr lang="tr-TR" sz="3200" b="1" dirty="0">
                <a:solidFill>
                  <a:srgbClr val="0070C0"/>
                </a:solidFill>
                <a:latin typeface="Arial" panose="020B0604020202020204" pitchFamily="34" charset="0"/>
                <a:cs typeface="Arial" panose="020B0604020202020204" pitchFamily="34" charset="0"/>
              </a:rPr>
              <a:t>UYGULAMALI BİLİMLER FAKÜLTESİ </a:t>
            </a:r>
          </a:p>
          <a:p>
            <a:pPr marL="2649712" marR="4790" indent="-2638335" algn="ctr">
              <a:lnSpc>
                <a:spcPct val="150000"/>
              </a:lnSpc>
              <a:spcBef>
                <a:spcPts val="429"/>
              </a:spcBef>
            </a:pPr>
            <a:r>
              <a:rPr lang="tr-TR" sz="3200" b="1" dirty="0">
                <a:solidFill>
                  <a:srgbClr val="0070C0"/>
                </a:solidFill>
                <a:latin typeface="Arial" panose="020B0604020202020204" pitchFamily="34" charset="0"/>
                <a:cs typeface="Arial" panose="020B0604020202020204" pitchFamily="34" charset="0"/>
              </a:rPr>
              <a:t>AKADEMİK KURUL TOPLANTISI</a:t>
            </a:r>
          </a:p>
        </p:txBody>
      </p:sp>
      <p:sp>
        <p:nvSpPr>
          <p:cNvPr id="2" name="object 4">
            <a:extLst>
              <a:ext uri="{FF2B5EF4-FFF2-40B4-BE49-F238E27FC236}">
                <a16:creationId xmlns="" xmlns:a16="http://schemas.microsoft.com/office/drawing/2014/main" id="{7BA36AB7-1F01-78E9-2EE0-F9875E85BFB2}"/>
              </a:ext>
            </a:extLst>
          </p:cNvPr>
          <p:cNvSpPr txBox="1"/>
          <p:nvPr/>
        </p:nvSpPr>
        <p:spPr>
          <a:xfrm>
            <a:off x="2671056" y="5436710"/>
            <a:ext cx="7390016" cy="322893"/>
          </a:xfrm>
          <a:prstGeom prst="rect">
            <a:avLst/>
          </a:prstGeom>
        </p:spPr>
        <p:txBody>
          <a:bodyPr vert="horz" wrap="square" lIns="0" tIns="14970" rIns="0" bIns="0" rtlCol="0">
            <a:spAutoFit/>
          </a:bodyPr>
          <a:lstStyle/>
          <a:p>
            <a:pPr marL="11976" algn="ctr">
              <a:spcBef>
                <a:spcPts val="118"/>
              </a:spcBef>
            </a:pPr>
            <a:r>
              <a:rPr lang="tr-TR" sz="2000" b="1" dirty="0">
                <a:solidFill>
                  <a:srgbClr val="0070C0"/>
                </a:solidFill>
                <a:latin typeface="Arial" panose="020B0604020202020204" pitchFamily="34" charset="0"/>
                <a:cs typeface="Arial" panose="020B0604020202020204" pitchFamily="34" charset="0"/>
              </a:rPr>
              <a:t>Ocak 2024</a:t>
            </a:r>
          </a:p>
        </p:txBody>
      </p:sp>
    </p:spTree>
    <p:extLst>
      <p:ext uri="{BB962C8B-B14F-4D97-AF65-F5344CB8AC3E}">
        <p14:creationId xmlns:p14="http://schemas.microsoft.com/office/powerpoint/2010/main" val="8870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 xmlns:a16="http://schemas.microsoft.com/office/drawing/2014/main" id="{80A101F8-1222-46F7-AE07-419F86EB115F}"/>
              </a:ext>
            </a:extLst>
          </p:cNvPr>
          <p:cNvSpPr txBox="1">
            <a:spLocks noGrp="1"/>
          </p:cNvSpPr>
          <p:nvPr>
            <p:ph type="title"/>
          </p:nvPr>
        </p:nvSpPr>
        <p:spPr>
          <a:xfrm>
            <a:off x="6639952" y="150095"/>
            <a:ext cx="4719400" cy="622095"/>
          </a:xfrm>
          <a:prstGeom prst="rect">
            <a:avLst/>
          </a:prstGeom>
        </p:spPr>
        <p:txBody>
          <a:bodyPr vert="horz" wrap="square" lIns="0" tIns="12575" rIns="0" bIns="0" rtlCol="0">
            <a:spAutoFit/>
          </a:bodyPr>
          <a:lstStyle/>
          <a:p>
            <a:pPr marL="11976" algn="r">
              <a:spcBef>
                <a:spcPts val="99"/>
              </a:spcBef>
            </a:pPr>
            <a:r>
              <a:rPr lang="tr-TR" spc="-90" dirty="0">
                <a:solidFill>
                  <a:schemeClr val="bg1"/>
                </a:solidFill>
                <a:latin typeface="Times New Roman" panose="02020603050405020304" pitchFamily="18" charset="0"/>
                <a:cs typeface="Times New Roman" panose="02020603050405020304" pitchFamily="18" charset="0"/>
              </a:rPr>
              <a:t>Yayın Sayısı</a:t>
            </a:r>
            <a:endParaRPr spc="-90"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Tablo 11">
            <a:extLst>
              <a:ext uri="{FF2B5EF4-FFF2-40B4-BE49-F238E27FC236}">
                <a16:creationId xmlns="" xmlns:a16="http://schemas.microsoft.com/office/drawing/2014/main" id="{3525FB67-F0CF-40C4-803F-67A0DE2B580C}"/>
              </a:ext>
            </a:extLst>
          </p:cNvPr>
          <p:cNvGraphicFramePr>
            <a:graphicFrameLocks noGrp="1"/>
          </p:cNvGraphicFramePr>
          <p:nvPr>
            <p:extLst>
              <p:ext uri="{D42A27DB-BD31-4B8C-83A1-F6EECF244321}">
                <p14:modId xmlns:p14="http://schemas.microsoft.com/office/powerpoint/2010/main" val="2117208498"/>
              </p:ext>
            </p:extLst>
          </p:nvPr>
        </p:nvGraphicFramePr>
        <p:xfrm>
          <a:off x="287892" y="1332092"/>
          <a:ext cx="11359350" cy="3776140"/>
        </p:xfrm>
        <a:graphic>
          <a:graphicData uri="http://schemas.openxmlformats.org/drawingml/2006/table">
            <a:tbl>
              <a:tblPr firstRow="1" bandRow="1">
                <a:tableStyleId>{5C22544A-7EE6-4342-B048-85BDC9FD1C3A}</a:tableStyleId>
              </a:tblPr>
              <a:tblGrid>
                <a:gridCol w="1154147">
                  <a:extLst>
                    <a:ext uri="{9D8B030D-6E8A-4147-A177-3AD203B41FA5}">
                      <a16:colId xmlns="" xmlns:a16="http://schemas.microsoft.com/office/drawing/2014/main" val="20000"/>
                    </a:ext>
                  </a:extLst>
                </a:gridCol>
                <a:gridCol w="1415541">
                  <a:extLst>
                    <a:ext uri="{9D8B030D-6E8A-4147-A177-3AD203B41FA5}">
                      <a16:colId xmlns="" xmlns:a16="http://schemas.microsoft.com/office/drawing/2014/main" val="20001"/>
                    </a:ext>
                  </a:extLst>
                </a:gridCol>
                <a:gridCol w="1068058">
                  <a:extLst>
                    <a:ext uri="{9D8B030D-6E8A-4147-A177-3AD203B41FA5}">
                      <a16:colId xmlns="" xmlns:a16="http://schemas.microsoft.com/office/drawing/2014/main" val="20002"/>
                    </a:ext>
                  </a:extLst>
                </a:gridCol>
                <a:gridCol w="1450717">
                  <a:extLst>
                    <a:ext uri="{9D8B030D-6E8A-4147-A177-3AD203B41FA5}">
                      <a16:colId xmlns="" xmlns:a16="http://schemas.microsoft.com/office/drawing/2014/main" val="20003"/>
                    </a:ext>
                  </a:extLst>
                </a:gridCol>
                <a:gridCol w="1025759">
                  <a:extLst>
                    <a:ext uri="{9D8B030D-6E8A-4147-A177-3AD203B41FA5}">
                      <a16:colId xmlns="" xmlns:a16="http://schemas.microsoft.com/office/drawing/2014/main" val="20004"/>
                    </a:ext>
                  </a:extLst>
                </a:gridCol>
                <a:gridCol w="1311282">
                  <a:extLst>
                    <a:ext uri="{9D8B030D-6E8A-4147-A177-3AD203B41FA5}">
                      <a16:colId xmlns="" xmlns:a16="http://schemas.microsoft.com/office/drawing/2014/main" val="20005"/>
                    </a:ext>
                  </a:extLst>
                </a:gridCol>
                <a:gridCol w="1311282">
                  <a:extLst>
                    <a:ext uri="{9D8B030D-6E8A-4147-A177-3AD203B41FA5}">
                      <a16:colId xmlns="" xmlns:a16="http://schemas.microsoft.com/office/drawing/2014/main" val="20007"/>
                    </a:ext>
                  </a:extLst>
                </a:gridCol>
                <a:gridCol w="1311282">
                  <a:extLst>
                    <a:ext uri="{9D8B030D-6E8A-4147-A177-3AD203B41FA5}">
                      <a16:colId xmlns="" xmlns:a16="http://schemas.microsoft.com/office/drawing/2014/main" val="20008"/>
                    </a:ext>
                  </a:extLst>
                </a:gridCol>
                <a:gridCol w="1311282">
                  <a:extLst>
                    <a:ext uri="{9D8B030D-6E8A-4147-A177-3AD203B41FA5}">
                      <a16:colId xmlns="" xmlns:a16="http://schemas.microsoft.com/office/drawing/2014/main" val="2405905462"/>
                    </a:ext>
                  </a:extLst>
                </a:gridCol>
              </a:tblGrid>
              <a:tr h="1054086">
                <a:tc>
                  <a:txBody>
                    <a:bodyPr/>
                    <a:lstStyle/>
                    <a:p>
                      <a:pPr algn="ctr"/>
                      <a:endParaRPr lang="tr-TR" sz="2000" dirty="0">
                        <a:latin typeface="Times New Roman" panose="02020603050405020304" pitchFamily="18" charset="0"/>
                        <a:cs typeface="Times New Roman" panose="02020603050405020304" pitchFamily="18" charset="0"/>
                      </a:endParaRPr>
                    </a:p>
                    <a:p>
                      <a:pPr algn="ctr"/>
                      <a:r>
                        <a:rPr lang="tr-TR" sz="2000" dirty="0">
                          <a:solidFill>
                            <a:srgbClr val="FF0000"/>
                          </a:solidFill>
                          <a:latin typeface="Times New Roman" panose="02020603050405020304" pitchFamily="18" charset="0"/>
                          <a:cs typeface="Times New Roman" panose="02020603050405020304" pitchFamily="18" charset="0"/>
                        </a:rPr>
                        <a:t>YIL</a:t>
                      </a: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Uluslararası</a:t>
                      </a:r>
                      <a:r>
                        <a:rPr lang="tr-TR" sz="1600" i="1" baseline="0" dirty="0">
                          <a:solidFill>
                            <a:srgbClr val="FF0000"/>
                          </a:solidFill>
                          <a:latin typeface="Times New Roman" panose="02020603050405020304" pitchFamily="18" charset="0"/>
                          <a:cs typeface="Times New Roman" panose="02020603050405020304" pitchFamily="18" charset="0"/>
                        </a:rPr>
                        <a:t> Makale</a:t>
                      </a:r>
                      <a:endParaRPr lang="tr-TR" sz="1600" i="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Ulusal Makale</a:t>
                      </a: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Uluslararası Bildiri</a:t>
                      </a: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Kitap</a:t>
                      </a: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Kitap İçi Bölüm</a:t>
                      </a:r>
                    </a:p>
                  </a:txBody>
                  <a:tcPr marL="86227" marR="86227" marT="43114" marB="43114"/>
                </a:tc>
                <a:tc>
                  <a:txBody>
                    <a:bodyPr/>
                    <a:lstStyle/>
                    <a:p>
                      <a:pPr algn="ctr"/>
                      <a:endParaRPr lang="tr-TR" sz="1600" i="1" dirty="0">
                        <a:solidFill>
                          <a:srgbClr val="FF0000"/>
                        </a:solidFill>
                        <a:latin typeface="Times New Roman" panose="02020603050405020304" pitchFamily="18" charset="0"/>
                        <a:cs typeface="Times New Roman" panose="02020603050405020304" pitchFamily="18" charset="0"/>
                      </a:endParaRPr>
                    </a:p>
                    <a:p>
                      <a:pPr algn="ctr"/>
                      <a:r>
                        <a:rPr lang="tr-TR" sz="1600" i="1" dirty="0">
                          <a:solidFill>
                            <a:srgbClr val="FF0000"/>
                          </a:solidFill>
                          <a:latin typeface="Times New Roman" panose="02020603050405020304" pitchFamily="18" charset="0"/>
                          <a:cs typeface="Times New Roman" panose="02020603050405020304" pitchFamily="18" charset="0"/>
                        </a:rPr>
                        <a:t>Toplam Yayın</a:t>
                      </a:r>
                    </a:p>
                  </a:txBody>
                  <a:tcPr marL="86227" marR="86227" marT="43114" marB="43114"/>
                </a:tc>
                <a:tc>
                  <a:txBody>
                    <a:bodyPr/>
                    <a:lstStyle/>
                    <a:p>
                      <a:pPr algn="ctr"/>
                      <a:r>
                        <a:rPr lang="tr-TR" sz="1600" i="1" dirty="0">
                          <a:solidFill>
                            <a:srgbClr val="FF0000"/>
                          </a:solidFill>
                          <a:latin typeface="Times New Roman" panose="02020603050405020304" pitchFamily="18" charset="0"/>
                          <a:cs typeface="Times New Roman" panose="02020603050405020304" pitchFamily="18" charset="0"/>
                        </a:rPr>
                        <a:t>Öğretim Elemanı</a:t>
                      </a:r>
                      <a:r>
                        <a:rPr lang="tr-TR" sz="1600" i="1" baseline="0" dirty="0">
                          <a:solidFill>
                            <a:srgbClr val="FF0000"/>
                          </a:solidFill>
                          <a:latin typeface="Times New Roman" panose="02020603050405020304" pitchFamily="18" charset="0"/>
                          <a:cs typeface="Times New Roman" panose="02020603050405020304" pitchFamily="18" charset="0"/>
                        </a:rPr>
                        <a:t> Sayısı</a:t>
                      </a:r>
                      <a:endParaRPr lang="tr-TR" sz="1600" i="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tc>
                  <a:txBody>
                    <a:bodyPr/>
                    <a:lstStyle/>
                    <a:p>
                      <a:pPr algn="ctr"/>
                      <a:r>
                        <a:rPr lang="tr-TR" sz="1600" i="1">
                          <a:solidFill>
                            <a:srgbClr val="FF0000"/>
                          </a:solidFill>
                          <a:latin typeface="Times New Roman" panose="02020603050405020304" pitchFamily="18" charset="0"/>
                          <a:cs typeface="Times New Roman" panose="02020603050405020304" pitchFamily="18" charset="0"/>
                        </a:rPr>
                        <a:t>Öğretim Elemanı Başına Düşen Yayın</a:t>
                      </a:r>
                      <a:endParaRPr lang="tr-TR" sz="1600" i="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extLst>
                  <a:ext uri="{0D108BD9-81ED-4DB2-BD59-A6C34878D82A}">
                    <a16:rowId xmlns="" xmlns:a16="http://schemas.microsoft.com/office/drawing/2014/main" val="10000"/>
                  </a:ext>
                </a:extLst>
              </a:tr>
              <a:tr h="786400">
                <a:tc>
                  <a:txBody>
                    <a:bodyPr/>
                    <a:lstStyle/>
                    <a:p>
                      <a:pPr algn="ctr"/>
                      <a:r>
                        <a:rPr lang="tr-TR" sz="2000" b="1" i="1" dirty="0">
                          <a:solidFill>
                            <a:srgbClr val="FF0000"/>
                          </a:solidFill>
                          <a:latin typeface="Times New Roman" panose="02020603050405020304" pitchFamily="18" charset="0"/>
                          <a:cs typeface="Times New Roman" panose="02020603050405020304" pitchFamily="18" charset="0"/>
                        </a:rPr>
                        <a:t>2021</a:t>
                      </a:r>
                    </a:p>
                  </a:txBody>
                  <a:tcPr marL="86227" marR="86227" marT="43114" marB="43114" anchor="ctr"/>
                </a:tc>
                <a:tc>
                  <a:txBody>
                    <a:bodyPr/>
                    <a:lstStyle/>
                    <a:p>
                      <a:pPr algn="ctr"/>
                      <a:r>
                        <a:rPr lang="tr-TR" sz="2000" b="0" dirty="0">
                          <a:latin typeface="Times New Roman" panose="02020603050405020304" pitchFamily="18" charset="0"/>
                          <a:cs typeface="Times New Roman" panose="02020603050405020304" pitchFamily="18" charset="0"/>
                        </a:rPr>
                        <a:t>10</a:t>
                      </a:r>
                    </a:p>
                  </a:txBody>
                  <a:tcPr marL="86227" marR="86227" marT="43114" marB="43114" anchor="ctr"/>
                </a:tc>
                <a:tc>
                  <a:txBody>
                    <a:bodyPr/>
                    <a:lstStyle/>
                    <a:p>
                      <a:pPr algn="ctr"/>
                      <a:r>
                        <a:rPr lang="tr-TR" sz="2000" b="0"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sz="2000" b="0"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sz="2000" b="0"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sz="2000" b="0" dirty="0">
                          <a:solidFill>
                            <a:schemeClr val="tx1"/>
                          </a:solidFill>
                          <a:latin typeface="Times New Roman" panose="02020603050405020304" pitchFamily="18" charset="0"/>
                          <a:cs typeface="Times New Roman" panose="02020603050405020304" pitchFamily="18" charset="0"/>
                        </a:rPr>
                        <a:t>2</a:t>
                      </a:r>
                    </a:p>
                  </a:txBody>
                  <a:tcPr marL="86227" marR="86227" marT="43114" marB="43114" anchor="ctr"/>
                </a:tc>
                <a:tc>
                  <a:txBody>
                    <a:bodyPr/>
                    <a:lstStyle/>
                    <a:p>
                      <a:pPr algn="ctr"/>
                      <a:r>
                        <a:rPr lang="tr-TR" sz="2000" b="1" dirty="0">
                          <a:solidFill>
                            <a:srgbClr val="0070C0"/>
                          </a:solidFill>
                          <a:latin typeface="Times New Roman" panose="02020603050405020304" pitchFamily="18" charset="0"/>
                          <a:cs typeface="Times New Roman" panose="02020603050405020304" pitchFamily="18" charset="0"/>
                        </a:rPr>
                        <a:t>12</a:t>
                      </a:r>
                    </a:p>
                  </a:txBody>
                  <a:tcPr marL="86227" marR="86227" marT="43114" marB="43114" anchor="ctr"/>
                </a:tc>
                <a:tc>
                  <a:txBody>
                    <a:bodyPr/>
                    <a:lstStyle/>
                    <a:p>
                      <a:pPr marL="0" algn="ctr" defTabSz="914400" rtl="0" eaLnBrk="1" latinLnBrk="0" hangingPunct="1"/>
                      <a:r>
                        <a:rPr lang="tr-TR" sz="2000" b="1" kern="1200" dirty="0">
                          <a:solidFill>
                            <a:srgbClr val="00B050"/>
                          </a:solidFill>
                          <a:latin typeface="Times New Roman" panose="02020603050405020304" pitchFamily="18" charset="0"/>
                          <a:ea typeface="+mn-ea"/>
                          <a:cs typeface="Times New Roman" panose="02020603050405020304" pitchFamily="18" charset="0"/>
                        </a:rPr>
                        <a:t>3</a:t>
                      </a:r>
                    </a:p>
                  </a:txBody>
                  <a:tcPr marL="86227" marR="86227" marT="43114" marB="43114" anchor="ctr"/>
                </a:tc>
                <a:tc>
                  <a:txBody>
                    <a:bodyPr/>
                    <a:lstStyle/>
                    <a:p>
                      <a:pPr algn="ctr"/>
                      <a:r>
                        <a:rPr lang="tr-TR" sz="2000" b="0" i="1" dirty="0">
                          <a:solidFill>
                            <a:srgbClr val="FF0000"/>
                          </a:solidFill>
                          <a:latin typeface="Times New Roman" panose="02020603050405020304" pitchFamily="18" charset="0"/>
                          <a:cs typeface="Times New Roman" panose="02020603050405020304" pitchFamily="18" charset="0"/>
                        </a:rPr>
                        <a:t>4</a:t>
                      </a:r>
                    </a:p>
                  </a:txBody>
                  <a:tcPr marL="86227" marR="86227" marT="43114" marB="43114" anchor="ctr"/>
                </a:tc>
                <a:extLst>
                  <a:ext uri="{0D108BD9-81ED-4DB2-BD59-A6C34878D82A}">
                    <a16:rowId xmlns="" xmlns:a16="http://schemas.microsoft.com/office/drawing/2014/main" val="10003"/>
                  </a:ext>
                </a:extLst>
              </a:tr>
              <a:tr h="964076">
                <a:tc>
                  <a:txBody>
                    <a:bodyPr/>
                    <a:lstStyle/>
                    <a:p>
                      <a:pPr algn="ctr"/>
                      <a:r>
                        <a:rPr lang="tr-TR" sz="2000" b="1" i="1" dirty="0">
                          <a:solidFill>
                            <a:srgbClr val="FF0000"/>
                          </a:solidFill>
                          <a:latin typeface="Times New Roman" panose="02020603050405020304" pitchFamily="18" charset="0"/>
                          <a:cs typeface="Times New Roman" panose="02020603050405020304" pitchFamily="18" charset="0"/>
                        </a:rPr>
                        <a:t>2022</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3</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1</a:t>
                      </a:r>
                    </a:p>
                  </a:txBody>
                  <a:tcPr marL="86227" marR="86227" marT="43114" marB="43114" anchor="ctr"/>
                </a:tc>
                <a:tc>
                  <a:txBody>
                    <a:bodyPr/>
                    <a:lstStyle/>
                    <a:p>
                      <a:pPr algn="ctr"/>
                      <a:r>
                        <a:rPr lang="tr-TR" sz="2000" b="1" dirty="0">
                          <a:solidFill>
                            <a:srgbClr val="0070C0"/>
                          </a:solidFill>
                          <a:latin typeface="Times New Roman" panose="02020603050405020304" pitchFamily="18" charset="0"/>
                          <a:cs typeface="Times New Roman" panose="02020603050405020304" pitchFamily="18" charset="0"/>
                        </a:rPr>
                        <a:t>4</a:t>
                      </a:r>
                    </a:p>
                  </a:txBody>
                  <a:tcPr marL="86227" marR="86227" marT="43114" marB="43114" anchor="ctr"/>
                </a:tc>
                <a:tc>
                  <a:txBody>
                    <a:bodyPr/>
                    <a:lstStyle/>
                    <a:p>
                      <a:pPr algn="ctr"/>
                      <a:r>
                        <a:rPr lang="tr-TR" sz="2000" b="1" dirty="0">
                          <a:solidFill>
                            <a:srgbClr val="00B050"/>
                          </a:solidFill>
                          <a:latin typeface="Times New Roman" panose="02020603050405020304" pitchFamily="18" charset="0"/>
                          <a:cs typeface="Times New Roman" panose="02020603050405020304" pitchFamily="18" charset="0"/>
                        </a:rPr>
                        <a:t>4</a:t>
                      </a:r>
                    </a:p>
                  </a:txBody>
                  <a:tcPr marL="86227" marR="86227" marT="43114" marB="43114" anchor="ctr"/>
                </a:tc>
                <a:tc>
                  <a:txBody>
                    <a:bodyPr/>
                    <a:lstStyle/>
                    <a:p>
                      <a:pPr algn="ctr"/>
                      <a:r>
                        <a:rPr lang="tr-TR" sz="2000" b="1" i="1" dirty="0">
                          <a:solidFill>
                            <a:srgbClr val="FF0000"/>
                          </a:solidFill>
                          <a:latin typeface="Times New Roman" panose="02020603050405020304" pitchFamily="18" charset="0"/>
                          <a:cs typeface="Times New Roman" panose="02020603050405020304" pitchFamily="18" charset="0"/>
                        </a:rPr>
                        <a:t>1</a:t>
                      </a:r>
                    </a:p>
                  </a:txBody>
                  <a:tcPr marL="86227" marR="86227" marT="43114" marB="43114" anchor="ctr"/>
                </a:tc>
                <a:extLst>
                  <a:ext uri="{0D108BD9-81ED-4DB2-BD59-A6C34878D82A}">
                    <a16:rowId xmlns="" xmlns:a16="http://schemas.microsoft.com/office/drawing/2014/main" val="10004"/>
                  </a:ext>
                </a:extLst>
              </a:tr>
              <a:tr h="964076">
                <a:tc>
                  <a:txBody>
                    <a:bodyPr/>
                    <a:lstStyle/>
                    <a:p>
                      <a:pPr algn="ctr"/>
                      <a:r>
                        <a:rPr lang="tr-TR" sz="2000" b="1" i="1" dirty="0">
                          <a:solidFill>
                            <a:srgbClr val="FF0000"/>
                          </a:solidFill>
                          <a:latin typeface="Times New Roman" panose="02020603050405020304" pitchFamily="18" charset="0"/>
                          <a:cs typeface="Times New Roman" panose="02020603050405020304" pitchFamily="18" charset="0"/>
                        </a:rPr>
                        <a:t>2023</a:t>
                      </a:r>
                    </a:p>
                  </a:txBody>
                  <a:tcPr marL="86227" marR="86227" marT="43114" marB="43114" anchor="ctr"/>
                </a:tc>
                <a:tc>
                  <a:txBody>
                    <a:bodyPr/>
                    <a:lstStyle/>
                    <a:p>
                      <a:pPr algn="ctr"/>
                      <a:r>
                        <a:rPr lang="tr-TR" b="1" dirty="0" smtClean="0">
                          <a:latin typeface="Times New Roman" panose="02020603050405020304" pitchFamily="18" charset="0"/>
                          <a:cs typeface="Times New Roman" panose="02020603050405020304" pitchFamily="18" charset="0"/>
                        </a:rPr>
                        <a:t>11</a:t>
                      </a:r>
                      <a:endParaRPr lang="tr-TR" b="1" dirty="0">
                        <a:latin typeface="Times New Roman" panose="02020603050405020304" pitchFamily="18" charset="0"/>
                        <a:cs typeface="Times New Roman" panose="02020603050405020304" pitchFamily="18" charset="0"/>
                      </a:endParaRP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4</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1</a:t>
                      </a:r>
                    </a:p>
                  </a:txBody>
                  <a:tcPr marL="86227" marR="86227" marT="43114" marB="43114" anchor="ctr"/>
                </a:tc>
                <a:tc>
                  <a:txBody>
                    <a:bodyPr/>
                    <a:lstStyle/>
                    <a:p>
                      <a:pPr algn="ctr"/>
                      <a:r>
                        <a:rPr lang="tr-TR" b="1" dirty="0">
                          <a:latin typeface="Times New Roman" panose="02020603050405020304" pitchFamily="18" charset="0"/>
                          <a:cs typeface="Times New Roman" panose="02020603050405020304" pitchFamily="18" charset="0"/>
                        </a:rPr>
                        <a:t>2</a:t>
                      </a:r>
                    </a:p>
                  </a:txBody>
                  <a:tcPr marL="86227" marR="86227" marT="43114" marB="43114" anchor="ctr"/>
                </a:tc>
                <a:tc>
                  <a:txBody>
                    <a:bodyPr/>
                    <a:lstStyle/>
                    <a:p>
                      <a:pPr algn="ctr"/>
                      <a:r>
                        <a:rPr lang="tr-TR" b="1" dirty="0" smtClean="0">
                          <a:latin typeface="Times New Roman" panose="02020603050405020304" pitchFamily="18" charset="0"/>
                          <a:cs typeface="Times New Roman" panose="02020603050405020304" pitchFamily="18" charset="0"/>
                        </a:rPr>
                        <a:t>8</a:t>
                      </a:r>
                      <a:endParaRPr lang="tr-TR" b="1" dirty="0">
                        <a:latin typeface="Times New Roman" panose="02020603050405020304" pitchFamily="18" charset="0"/>
                        <a:cs typeface="Times New Roman" panose="02020603050405020304" pitchFamily="18" charset="0"/>
                      </a:endParaRPr>
                    </a:p>
                  </a:txBody>
                  <a:tcPr marL="86227" marR="86227" marT="43114" marB="43114" anchor="ctr"/>
                </a:tc>
                <a:tc>
                  <a:txBody>
                    <a:bodyPr/>
                    <a:lstStyle/>
                    <a:p>
                      <a:pPr algn="ctr"/>
                      <a:r>
                        <a:rPr lang="tr-TR" sz="2000" b="1" dirty="0" smtClean="0">
                          <a:solidFill>
                            <a:srgbClr val="0070C0"/>
                          </a:solidFill>
                          <a:latin typeface="Times New Roman" panose="02020603050405020304" pitchFamily="18" charset="0"/>
                          <a:cs typeface="Times New Roman" panose="02020603050405020304" pitchFamily="18" charset="0"/>
                        </a:rPr>
                        <a:t>26</a:t>
                      </a:r>
                      <a:endParaRPr lang="tr-TR" sz="2000" b="1" dirty="0">
                        <a:solidFill>
                          <a:srgbClr val="0070C0"/>
                        </a:solidFill>
                        <a:latin typeface="Times New Roman" panose="02020603050405020304" pitchFamily="18" charset="0"/>
                        <a:cs typeface="Times New Roman" panose="02020603050405020304" pitchFamily="18" charset="0"/>
                      </a:endParaRPr>
                    </a:p>
                  </a:txBody>
                  <a:tcPr marL="86227" marR="86227" marT="43114" marB="43114" anchor="ctr"/>
                </a:tc>
                <a:tc>
                  <a:txBody>
                    <a:bodyPr/>
                    <a:lstStyle/>
                    <a:p>
                      <a:pPr algn="ctr"/>
                      <a:r>
                        <a:rPr lang="tr-TR" sz="2000" b="1" dirty="0" smtClean="0">
                          <a:solidFill>
                            <a:srgbClr val="00B050"/>
                          </a:solidFill>
                          <a:latin typeface="Times New Roman" panose="02020603050405020304" pitchFamily="18" charset="0"/>
                          <a:cs typeface="Times New Roman" panose="02020603050405020304" pitchFamily="18" charset="0"/>
                        </a:rPr>
                        <a:t>7</a:t>
                      </a:r>
                      <a:endParaRPr lang="tr-TR" sz="2000" b="1" dirty="0">
                        <a:solidFill>
                          <a:srgbClr val="00B050"/>
                        </a:solidFill>
                        <a:latin typeface="Times New Roman" panose="02020603050405020304" pitchFamily="18" charset="0"/>
                        <a:cs typeface="Times New Roman" panose="02020603050405020304" pitchFamily="18" charset="0"/>
                      </a:endParaRPr>
                    </a:p>
                  </a:txBody>
                  <a:tcPr marL="86227" marR="86227" marT="43114" marB="43114" anchor="ctr"/>
                </a:tc>
                <a:tc>
                  <a:txBody>
                    <a:bodyPr/>
                    <a:lstStyle/>
                    <a:p>
                      <a:pPr algn="ctr"/>
                      <a:r>
                        <a:rPr lang="tr-TR" sz="2000" b="1" i="1" dirty="0" smtClean="0">
                          <a:solidFill>
                            <a:srgbClr val="FF0000"/>
                          </a:solidFill>
                          <a:latin typeface="Times New Roman" panose="02020603050405020304" pitchFamily="18" charset="0"/>
                          <a:cs typeface="Times New Roman" panose="02020603050405020304" pitchFamily="18" charset="0"/>
                        </a:rPr>
                        <a:t>3,71</a:t>
                      </a:r>
                      <a:endParaRPr lang="tr-TR" sz="2000" b="1" i="1" dirty="0">
                        <a:solidFill>
                          <a:srgbClr val="FF0000"/>
                        </a:solidFill>
                        <a:latin typeface="Times New Roman" panose="02020603050405020304" pitchFamily="18" charset="0"/>
                        <a:cs typeface="Times New Roman" panose="02020603050405020304" pitchFamily="18" charset="0"/>
                      </a:endParaRPr>
                    </a:p>
                  </a:txBody>
                  <a:tcPr marL="86227" marR="86227" marT="43114" marB="43114"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35401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 xmlns:a16="http://schemas.microsoft.com/office/drawing/2014/main" id="{80A101F8-1222-46F7-AE07-419F86EB115F}"/>
              </a:ext>
            </a:extLst>
          </p:cNvPr>
          <p:cNvSpPr txBox="1">
            <a:spLocks noGrp="1"/>
          </p:cNvSpPr>
          <p:nvPr>
            <p:ph type="title"/>
          </p:nvPr>
        </p:nvSpPr>
        <p:spPr>
          <a:xfrm>
            <a:off x="6800046" y="150095"/>
            <a:ext cx="4559306" cy="622095"/>
          </a:xfrm>
          <a:prstGeom prst="rect">
            <a:avLst/>
          </a:prstGeom>
        </p:spPr>
        <p:txBody>
          <a:bodyPr vert="horz" wrap="square" lIns="0" tIns="12575" rIns="0" bIns="0" rtlCol="0">
            <a:spAutoFit/>
          </a:bodyPr>
          <a:lstStyle/>
          <a:p>
            <a:pPr marL="11976" algn="r">
              <a:spcBef>
                <a:spcPts val="99"/>
              </a:spcBef>
            </a:pPr>
            <a:r>
              <a:rPr lang="tr-TR" spc="-90" dirty="0">
                <a:solidFill>
                  <a:schemeClr val="bg1"/>
                </a:solidFill>
              </a:rPr>
              <a:t>Makaleler</a:t>
            </a:r>
            <a:endParaRPr spc="-90" dirty="0">
              <a:solidFill>
                <a:schemeClr val="bg1"/>
              </a:solidFill>
            </a:endParaRPr>
          </a:p>
        </p:txBody>
      </p:sp>
      <p:graphicFrame>
        <p:nvGraphicFramePr>
          <p:cNvPr id="12" name="Tablo 11">
            <a:extLst>
              <a:ext uri="{FF2B5EF4-FFF2-40B4-BE49-F238E27FC236}">
                <a16:creationId xmlns="" xmlns:a16="http://schemas.microsoft.com/office/drawing/2014/main" id="{3525FB67-F0CF-40C4-803F-67A0DE2B580C}"/>
              </a:ext>
            </a:extLst>
          </p:cNvPr>
          <p:cNvGraphicFramePr>
            <a:graphicFrameLocks noGrp="1"/>
          </p:cNvGraphicFramePr>
          <p:nvPr>
            <p:extLst>
              <p:ext uri="{D42A27DB-BD31-4B8C-83A1-F6EECF244321}">
                <p14:modId xmlns:p14="http://schemas.microsoft.com/office/powerpoint/2010/main" val="4062684033"/>
              </p:ext>
            </p:extLst>
          </p:nvPr>
        </p:nvGraphicFramePr>
        <p:xfrm>
          <a:off x="304799" y="1193032"/>
          <a:ext cx="11247550" cy="4148403"/>
        </p:xfrm>
        <a:graphic>
          <a:graphicData uri="http://schemas.openxmlformats.org/drawingml/2006/table">
            <a:tbl>
              <a:tblPr firstRow="1" bandRow="1">
                <a:tableStyleId>{5C22544A-7EE6-4342-B048-85BDC9FD1C3A}</a:tableStyleId>
              </a:tblPr>
              <a:tblGrid>
                <a:gridCol w="788906">
                  <a:extLst>
                    <a:ext uri="{9D8B030D-6E8A-4147-A177-3AD203B41FA5}">
                      <a16:colId xmlns="" xmlns:a16="http://schemas.microsoft.com/office/drawing/2014/main" val="20000"/>
                    </a:ext>
                  </a:extLst>
                </a:gridCol>
                <a:gridCol w="1844228">
                  <a:extLst>
                    <a:ext uri="{9D8B030D-6E8A-4147-A177-3AD203B41FA5}">
                      <a16:colId xmlns="" xmlns:a16="http://schemas.microsoft.com/office/drawing/2014/main" val="20001"/>
                    </a:ext>
                  </a:extLst>
                </a:gridCol>
                <a:gridCol w="2150534">
                  <a:extLst>
                    <a:ext uri="{9D8B030D-6E8A-4147-A177-3AD203B41FA5}">
                      <a16:colId xmlns="" xmlns:a16="http://schemas.microsoft.com/office/drawing/2014/main" val="2040649199"/>
                    </a:ext>
                  </a:extLst>
                </a:gridCol>
                <a:gridCol w="1973352">
                  <a:extLst>
                    <a:ext uri="{9D8B030D-6E8A-4147-A177-3AD203B41FA5}">
                      <a16:colId xmlns="" xmlns:a16="http://schemas.microsoft.com/office/drawing/2014/main" val="20002"/>
                    </a:ext>
                  </a:extLst>
                </a:gridCol>
                <a:gridCol w="1590658">
                  <a:extLst>
                    <a:ext uri="{9D8B030D-6E8A-4147-A177-3AD203B41FA5}">
                      <a16:colId xmlns="" xmlns:a16="http://schemas.microsoft.com/office/drawing/2014/main" val="20005"/>
                    </a:ext>
                  </a:extLst>
                </a:gridCol>
                <a:gridCol w="966624">
                  <a:extLst>
                    <a:ext uri="{9D8B030D-6E8A-4147-A177-3AD203B41FA5}">
                      <a16:colId xmlns="" xmlns:a16="http://schemas.microsoft.com/office/drawing/2014/main" val="768459682"/>
                    </a:ext>
                  </a:extLst>
                </a:gridCol>
                <a:gridCol w="966624">
                  <a:extLst>
                    <a:ext uri="{9D8B030D-6E8A-4147-A177-3AD203B41FA5}">
                      <a16:colId xmlns="" xmlns:a16="http://schemas.microsoft.com/office/drawing/2014/main" val="3333723257"/>
                    </a:ext>
                  </a:extLst>
                </a:gridCol>
                <a:gridCol w="966624">
                  <a:extLst>
                    <a:ext uri="{9D8B030D-6E8A-4147-A177-3AD203B41FA5}">
                      <a16:colId xmlns="" xmlns:a16="http://schemas.microsoft.com/office/drawing/2014/main" val="777894999"/>
                    </a:ext>
                  </a:extLst>
                </a:gridCol>
              </a:tblGrid>
              <a:tr h="1794008">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YIL</a:t>
                      </a:r>
                    </a:p>
                  </a:txBody>
                  <a:tcPr marL="86227" marR="86227" marT="43114" marB="43114"/>
                </a:tc>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SCI, SCI-</a:t>
                      </a:r>
                      <a:r>
                        <a:rPr lang="tr-TR" sz="1400" dirty="0" err="1">
                          <a:solidFill>
                            <a:schemeClr val="bg2">
                              <a:lumMod val="10000"/>
                            </a:schemeClr>
                          </a:solidFill>
                          <a:latin typeface="Times New Roman" panose="02020603050405020304" pitchFamily="18" charset="0"/>
                          <a:cs typeface="Times New Roman" panose="02020603050405020304" pitchFamily="18" charset="0"/>
                        </a:rPr>
                        <a:t>Expanded</a:t>
                      </a:r>
                      <a:r>
                        <a:rPr lang="tr-TR" sz="1400" dirty="0">
                          <a:solidFill>
                            <a:schemeClr val="bg2">
                              <a:lumMod val="10000"/>
                            </a:schemeClr>
                          </a:solidFill>
                          <a:latin typeface="Times New Roman" panose="02020603050405020304" pitchFamily="18" charset="0"/>
                          <a:cs typeface="Times New Roman" panose="02020603050405020304" pitchFamily="18" charset="0"/>
                        </a:rPr>
                        <a:t>, SSCI ve AHCI Kapsamındaki Dergilerde Yayımlanmış Araştırma Makalesi</a:t>
                      </a:r>
                    </a:p>
                  </a:txBody>
                  <a:tcPr marL="86227" marR="86227" marT="43114" marB="43114"/>
                </a:tc>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Alan İndeksli Dergilerde Yayımlanmış Makale</a:t>
                      </a: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(ESCI-SCOPUS)</a:t>
                      </a:r>
                    </a:p>
                  </a:txBody>
                  <a:tcPr marL="86227" marR="86227" marT="43114" marB="43114"/>
                </a:tc>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ULAKBİM TR Dizin Tarafından Taranan Dergilerde Yayımlanan Makaleler</a:t>
                      </a:r>
                    </a:p>
                  </a:txBody>
                  <a:tcPr marL="86227" marR="86227" marT="43114" marB="43114"/>
                </a:tc>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Diğer Uluslararası</a:t>
                      </a:r>
                      <a:r>
                        <a:rPr lang="tr-TR" sz="1400" baseline="0" dirty="0">
                          <a:solidFill>
                            <a:schemeClr val="bg2">
                              <a:lumMod val="10000"/>
                            </a:schemeClr>
                          </a:solidFill>
                          <a:latin typeface="Times New Roman" panose="02020603050405020304" pitchFamily="18" charset="0"/>
                          <a:cs typeface="Times New Roman" panose="02020603050405020304" pitchFamily="18" charset="0"/>
                        </a:rPr>
                        <a:t> Dergilerde Yayımlanmış Makaleler</a:t>
                      </a: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txBody>
                  <a:tcPr marL="86227" marR="86227" marT="43114" marB="43114"/>
                </a:tc>
                <a:tc>
                  <a:txBody>
                    <a:bodyPr/>
                    <a:lstStyle/>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tr-TR" sz="1400" dirty="0">
                          <a:solidFill>
                            <a:schemeClr val="bg2">
                              <a:lumMod val="10000"/>
                            </a:schemeClr>
                          </a:solidFill>
                          <a:latin typeface="Times New Roman" panose="02020603050405020304" pitchFamily="18" charset="0"/>
                          <a:cs typeface="Times New Roman" panose="02020603050405020304" pitchFamily="18" charset="0"/>
                        </a:rPr>
                        <a:t>Toplam Makale</a:t>
                      </a:r>
                    </a:p>
                  </a:txBody>
                  <a:tcPr marL="86227" marR="86227" marT="43114" marB="43114"/>
                </a:tc>
                <a:tc>
                  <a:txBody>
                    <a:bodyPr/>
                    <a:lstStyle/>
                    <a:p>
                      <a:pPr algn="ctr"/>
                      <a:endParaRPr lang="tr-TR" sz="1400" i="1">
                        <a:solidFill>
                          <a:srgbClr val="FF0000"/>
                        </a:solidFill>
                        <a:latin typeface="Times New Roman" panose="02020603050405020304" pitchFamily="18" charset="0"/>
                        <a:cs typeface="Times New Roman" panose="02020603050405020304" pitchFamily="18" charset="0"/>
                      </a:endParaRPr>
                    </a:p>
                    <a:p>
                      <a:pPr algn="ctr"/>
                      <a:endParaRPr lang="tr-TR" sz="1400" i="1">
                        <a:solidFill>
                          <a:srgbClr val="FF0000"/>
                        </a:solidFill>
                        <a:latin typeface="Times New Roman" panose="02020603050405020304" pitchFamily="18" charset="0"/>
                        <a:cs typeface="Times New Roman" panose="02020603050405020304" pitchFamily="18" charset="0"/>
                      </a:endParaRPr>
                    </a:p>
                    <a:p>
                      <a:pPr algn="ctr"/>
                      <a:r>
                        <a:rPr lang="tr-TR" sz="1400" i="1">
                          <a:solidFill>
                            <a:srgbClr val="FF0000"/>
                          </a:solidFill>
                          <a:latin typeface="Times New Roman" panose="02020603050405020304" pitchFamily="18" charset="0"/>
                          <a:cs typeface="Times New Roman" panose="02020603050405020304" pitchFamily="18" charset="0"/>
                        </a:rPr>
                        <a:t>Öğretim </a:t>
                      </a:r>
                      <a:r>
                        <a:rPr lang="tr-TR" sz="1400" i="1" dirty="0">
                          <a:solidFill>
                            <a:srgbClr val="FF0000"/>
                          </a:solidFill>
                          <a:latin typeface="Times New Roman" panose="02020603050405020304" pitchFamily="18" charset="0"/>
                          <a:cs typeface="Times New Roman" panose="02020603050405020304" pitchFamily="18" charset="0"/>
                        </a:rPr>
                        <a:t>Elemanı</a:t>
                      </a:r>
                      <a:r>
                        <a:rPr lang="tr-TR" sz="1400" i="1" baseline="0" dirty="0">
                          <a:solidFill>
                            <a:srgbClr val="FF0000"/>
                          </a:solidFill>
                          <a:latin typeface="Times New Roman" panose="02020603050405020304" pitchFamily="18" charset="0"/>
                          <a:cs typeface="Times New Roman" panose="02020603050405020304" pitchFamily="18" charset="0"/>
                        </a:rPr>
                        <a:t> Sayısı</a:t>
                      </a:r>
                      <a:endParaRPr lang="tr-TR" sz="1400" i="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tc>
                  <a:txBody>
                    <a:bodyPr/>
                    <a:lstStyle/>
                    <a:p>
                      <a:pPr algn="ctr"/>
                      <a:r>
                        <a:rPr lang="tr-TR" sz="1400">
                          <a:solidFill>
                            <a:schemeClr val="bg2">
                              <a:lumMod val="10000"/>
                            </a:schemeClr>
                          </a:solidFill>
                          <a:latin typeface="Times New Roman" panose="02020603050405020304" pitchFamily="18" charset="0"/>
                          <a:cs typeface="Times New Roman" panose="02020603050405020304" pitchFamily="18" charset="0"/>
                        </a:rPr>
                        <a:t>Öğretim Elemanı Başına Düşen Makale Sayısı</a:t>
                      </a:r>
                      <a:endParaRPr lang="tr-TR" sz="1400" dirty="0">
                        <a:solidFill>
                          <a:schemeClr val="bg2">
                            <a:lumMod val="10000"/>
                          </a:schemeClr>
                        </a:solidFill>
                        <a:latin typeface="Times New Roman" panose="02020603050405020304" pitchFamily="18" charset="0"/>
                        <a:cs typeface="Times New Roman" panose="02020603050405020304" pitchFamily="18" charset="0"/>
                      </a:endParaRPr>
                    </a:p>
                  </a:txBody>
                  <a:tcPr marL="86227" marR="86227" marT="43114" marB="43114"/>
                </a:tc>
                <a:extLst>
                  <a:ext uri="{0D108BD9-81ED-4DB2-BD59-A6C34878D82A}">
                    <a16:rowId xmlns="" xmlns:a16="http://schemas.microsoft.com/office/drawing/2014/main" val="10000"/>
                  </a:ext>
                </a:extLst>
              </a:tr>
              <a:tr h="76588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2021</a:t>
                      </a:r>
                    </a:p>
                  </a:txBody>
                  <a:tcPr marL="86227" marR="86227" marT="43114" marB="43114"/>
                </a:tc>
                <a:tc>
                  <a:txBody>
                    <a:bodyPr/>
                    <a:lstStyle/>
                    <a:p>
                      <a:pPr algn="ctr"/>
                      <a:r>
                        <a:rPr lang="tr-TR" sz="1600" b="0" kern="1200" dirty="0">
                          <a:solidFill>
                            <a:schemeClr val="dk1"/>
                          </a:solidFill>
                          <a:latin typeface="Times New Roman" panose="02020603050405020304" pitchFamily="18" charset="0"/>
                          <a:ea typeface="+mn-ea"/>
                          <a:cs typeface="Times New Roman" panose="02020603050405020304" pitchFamily="18" charset="0"/>
                        </a:rPr>
                        <a:t>3</a:t>
                      </a:r>
                    </a:p>
                  </a:txBody>
                  <a:tcPr marL="86227" marR="86227" marT="43114" marB="43114"/>
                </a:tc>
                <a:tc>
                  <a:txBody>
                    <a:bodyPr/>
                    <a:lstStyle/>
                    <a:p>
                      <a:pPr algn="ctr"/>
                      <a:r>
                        <a:rPr lang="tr-TR" sz="1600" b="0" kern="1200" dirty="0">
                          <a:solidFill>
                            <a:schemeClr val="dk1"/>
                          </a:solidFill>
                          <a:latin typeface="Times New Roman" panose="02020603050405020304" pitchFamily="18" charset="0"/>
                          <a:ea typeface="+mn-ea"/>
                          <a:cs typeface="Times New Roman" panose="02020603050405020304" pitchFamily="18" charset="0"/>
                        </a:rPr>
                        <a:t>-</a:t>
                      </a:r>
                    </a:p>
                  </a:txBody>
                  <a:tcPr marL="86227" marR="86227" marT="43114" marB="43114"/>
                </a:tc>
                <a:tc>
                  <a:txBody>
                    <a:bodyPr/>
                    <a:lstStyle/>
                    <a:p>
                      <a:pPr algn="ctr"/>
                      <a:r>
                        <a:rPr lang="tr-TR" sz="1600" b="0" kern="1200" dirty="0">
                          <a:solidFill>
                            <a:schemeClr val="dk1"/>
                          </a:solidFill>
                          <a:latin typeface="Times New Roman" panose="02020603050405020304" pitchFamily="18" charset="0"/>
                          <a:ea typeface="+mn-ea"/>
                          <a:cs typeface="Times New Roman" panose="02020603050405020304" pitchFamily="18" charset="0"/>
                        </a:rPr>
                        <a:t>1</a:t>
                      </a:r>
                    </a:p>
                  </a:txBody>
                  <a:tcPr marL="86227" marR="86227" marT="43114" marB="43114"/>
                </a:tc>
                <a:tc>
                  <a:txBody>
                    <a:bodyPr/>
                    <a:lstStyle/>
                    <a:p>
                      <a:pPr algn="ctr"/>
                      <a:r>
                        <a:rPr lang="tr-TR" sz="1600" b="0" kern="1200" dirty="0">
                          <a:solidFill>
                            <a:schemeClr val="dk1"/>
                          </a:solidFill>
                          <a:latin typeface="Times New Roman" panose="02020603050405020304" pitchFamily="18" charset="0"/>
                          <a:ea typeface="+mn-ea"/>
                          <a:cs typeface="Times New Roman" panose="02020603050405020304" pitchFamily="18" charset="0"/>
                        </a:rPr>
                        <a:t>5</a:t>
                      </a:r>
                    </a:p>
                  </a:txBody>
                  <a:tcPr marL="86227" marR="86227" marT="43114" marB="43114"/>
                </a:tc>
                <a:tc>
                  <a:txBody>
                    <a:bodyPr/>
                    <a:lstStyle/>
                    <a:p>
                      <a:pPr algn="ctr"/>
                      <a:r>
                        <a:rPr lang="tr-TR" sz="1600" b="0" kern="1200" dirty="0">
                          <a:solidFill>
                            <a:schemeClr val="dk1"/>
                          </a:solidFill>
                          <a:latin typeface="Times New Roman" panose="02020603050405020304" pitchFamily="18" charset="0"/>
                          <a:ea typeface="+mn-ea"/>
                          <a:cs typeface="Times New Roman" panose="02020603050405020304" pitchFamily="18" charset="0"/>
                        </a:rPr>
                        <a:t>9</a:t>
                      </a:r>
                    </a:p>
                  </a:txBody>
                  <a:tcPr marL="86227" marR="86227" marT="43114" marB="43114"/>
                </a:tc>
                <a:tc>
                  <a:txBody>
                    <a:bodyPr/>
                    <a:lstStyle/>
                    <a:p>
                      <a:pPr algn="ctr"/>
                      <a:r>
                        <a:rPr lang="tr-TR" sz="1600" b="0" dirty="0">
                          <a:solidFill>
                            <a:srgbClr val="FF0000"/>
                          </a:solidFill>
                          <a:latin typeface="Times New Roman" panose="02020603050405020304" pitchFamily="18" charset="0"/>
                          <a:cs typeface="Times New Roman" panose="02020603050405020304" pitchFamily="18" charset="0"/>
                        </a:rPr>
                        <a:t>3</a:t>
                      </a:r>
                    </a:p>
                  </a:txBody>
                  <a:tcPr marL="86227" marR="86227" marT="43114" marB="43114"/>
                </a:tc>
                <a:tc>
                  <a:txBody>
                    <a:bodyPr/>
                    <a:lstStyle/>
                    <a:p>
                      <a:pPr algn="ctr"/>
                      <a:r>
                        <a:rPr lang="tr-TR" sz="1600" b="0" dirty="0">
                          <a:solidFill>
                            <a:srgbClr val="FF0000"/>
                          </a:solidFill>
                          <a:latin typeface="Times New Roman" panose="02020603050405020304" pitchFamily="18" charset="0"/>
                          <a:cs typeface="Times New Roman" panose="02020603050405020304" pitchFamily="18" charset="0"/>
                        </a:rPr>
                        <a:t>3</a:t>
                      </a:r>
                    </a:p>
                  </a:txBody>
                  <a:tcPr marL="86227" marR="86227" marT="43114" marB="43114"/>
                </a:tc>
                <a:extLst>
                  <a:ext uri="{0D108BD9-81ED-4DB2-BD59-A6C34878D82A}">
                    <a16:rowId xmlns="" xmlns:a16="http://schemas.microsoft.com/office/drawing/2014/main" val="10003"/>
                  </a:ext>
                </a:extLst>
              </a:tr>
              <a:tr h="794254">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2022</a:t>
                      </a:r>
                    </a:p>
                  </a:txBody>
                  <a:tcPr marL="86227" marR="86227" marT="43114" marB="43114"/>
                </a:tc>
                <a:tc>
                  <a:txBody>
                    <a:bodyPr/>
                    <a:lstStyle/>
                    <a:p>
                      <a:pPr algn="ctr"/>
                      <a:r>
                        <a:rPr lang="tr-TR" sz="1600" b="1" kern="1200" dirty="0">
                          <a:solidFill>
                            <a:schemeClr val="tx1"/>
                          </a:solidFill>
                          <a:latin typeface="Times New Roman" panose="02020603050405020304" pitchFamily="18" charset="0"/>
                          <a:ea typeface="+mn-ea"/>
                          <a:cs typeface="Times New Roman" panose="02020603050405020304" pitchFamily="18" charset="0"/>
                        </a:rPr>
                        <a:t>-</a:t>
                      </a: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1</a:t>
                      </a: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a:t>
                      </a: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1</a:t>
                      </a: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2</a:t>
                      </a:r>
                    </a:p>
                  </a:txBody>
                  <a:tcPr marL="86227" marR="86227" marT="43114" marB="43114"/>
                </a:tc>
                <a:tc>
                  <a:txBody>
                    <a:bodyPr/>
                    <a:lstStyle/>
                    <a:p>
                      <a:pPr algn="ctr"/>
                      <a:r>
                        <a:rPr lang="tr-TR" sz="1600" b="1" dirty="0">
                          <a:solidFill>
                            <a:srgbClr val="FF0000"/>
                          </a:solidFill>
                          <a:latin typeface="Times New Roman" panose="02020603050405020304" pitchFamily="18" charset="0"/>
                          <a:cs typeface="Times New Roman" panose="02020603050405020304" pitchFamily="18" charset="0"/>
                        </a:rPr>
                        <a:t>4</a:t>
                      </a:r>
                    </a:p>
                  </a:txBody>
                  <a:tcPr marL="86227" marR="86227" marT="43114" marB="43114"/>
                </a:tc>
                <a:tc>
                  <a:txBody>
                    <a:bodyPr/>
                    <a:lstStyle/>
                    <a:p>
                      <a:pPr algn="ctr"/>
                      <a:r>
                        <a:rPr lang="tr-TR" sz="1600" b="1" dirty="0">
                          <a:solidFill>
                            <a:srgbClr val="FF0000"/>
                          </a:solidFill>
                          <a:latin typeface="Times New Roman" panose="02020603050405020304" pitchFamily="18" charset="0"/>
                          <a:cs typeface="Times New Roman" panose="02020603050405020304" pitchFamily="18" charset="0"/>
                        </a:rPr>
                        <a:t>0,5</a:t>
                      </a:r>
                    </a:p>
                  </a:txBody>
                  <a:tcPr marL="86227" marR="86227" marT="43114" marB="43114"/>
                </a:tc>
                <a:extLst>
                  <a:ext uri="{0D108BD9-81ED-4DB2-BD59-A6C34878D82A}">
                    <a16:rowId xmlns="" xmlns:a16="http://schemas.microsoft.com/office/drawing/2014/main" val="10004"/>
                  </a:ext>
                </a:extLst>
              </a:tr>
              <a:tr h="794254">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2023</a:t>
                      </a:r>
                    </a:p>
                  </a:txBody>
                  <a:tcPr marL="86227" marR="86227" marT="43114" marB="43114"/>
                </a:tc>
                <a:tc>
                  <a:txBody>
                    <a:bodyPr/>
                    <a:lstStyle/>
                    <a:p>
                      <a:pPr algn="ctr"/>
                      <a:r>
                        <a:rPr lang="tr-TR" sz="1600" b="1" kern="1200" dirty="0">
                          <a:solidFill>
                            <a:schemeClr val="tx1"/>
                          </a:solidFill>
                          <a:latin typeface="Times New Roman" panose="02020603050405020304" pitchFamily="18" charset="0"/>
                          <a:ea typeface="+mn-ea"/>
                          <a:cs typeface="Times New Roman" panose="02020603050405020304" pitchFamily="18" charset="0"/>
                        </a:rPr>
                        <a:t>1</a:t>
                      </a:r>
                    </a:p>
                  </a:txBody>
                  <a:tcPr marL="86227" marR="86227" marT="43114" marB="43114"/>
                </a:tc>
                <a:tc>
                  <a:txBody>
                    <a:bodyPr/>
                    <a:lstStyle/>
                    <a:p>
                      <a:pPr algn="ctr"/>
                      <a:r>
                        <a:rPr lang="tr-TR" sz="1600" b="1" kern="1200" dirty="0" smtClean="0">
                          <a:solidFill>
                            <a:schemeClr val="dk1"/>
                          </a:solidFill>
                          <a:latin typeface="Times New Roman" panose="02020603050405020304" pitchFamily="18" charset="0"/>
                          <a:ea typeface="+mn-ea"/>
                          <a:cs typeface="Times New Roman" panose="02020603050405020304" pitchFamily="18" charset="0"/>
                        </a:rPr>
                        <a:t>5</a:t>
                      </a:r>
                      <a:endParaRPr lang="tr-TR" sz="1600" b="1" kern="1200" dirty="0">
                        <a:solidFill>
                          <a:schemeClr val="dk1"/>
                        </a:solidFill>
                        <a:latin typeface="Times New Roman" panose="02020603050405020304" pitchFamily="18" charset="0"/>
                        <a:ea typeface="+mn-ea"/>
                        <a:cs typeface="Times New Roman" panose="02020603050405020304" pitchFamily="18" charset="0"/>
                      </a:endParaRP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7</a:t>
                      </a:r>
                      <a:endParaRPr lang="tr-TR" sz="1600" b="1" kern="1200" dirty="0">
                        <a:solidFill>
                          <a:schemeClr val="dk1"/>
                        </a:solidFill>
                        <a:latin typeface="Times New Roman" panose="02020603050405020304" pitchFamily="18" charset="0"/>
                        <a:ea typeface="+mn-ea"/>
                        <a:cs typeface="Times New Roman" panose="02020603050405020304" pitchFamily="18" charset="0"/>
                      </a:endParaRPr>
                    </a:p>
                  </a:txBody>
                  <a:tcPr marL="86227" marR="86227" marT="43114" marB="43114"/>
                </a:tc>
                <a:tc>
                  <a:txBody>
                    <a:bodyPr/>
                    <a:lstStyle/>
                    <a:p>
                      <a:pPr algn="ctr"/>
                      <a:r>
                        <a:rPr lang="tr-TR" sz="1600" b="1" kern="1200" dirty="0">
                          <a:solidFill>
                            <a:schemeClr val="dk1"/>
                          </a:solidFill>
                          <a:latin typeface="Times New Roman" panose="02020603050405020304" pitchFamily="18" charset="0"/>
                          <a:ea typeface="+mn-ea"/>
                          <a:cs typeface="Times New Roman" panose="02020603050405020304" pitchFamily="18" charset="0"/>
                        </a:rPr>
                        <a:t>1</a:t>
                      </a:r>
                    </a:p>
                  </a:txBody>
                  <a:tcPr marL="86227" marR="86227" marT="43114" marB="43114"/>
                </a:tc>
                <a:tc>
                  <a:txBody>
                    <a:bodyPr/>
                    <a:lstStyle/>
                    <a:p>
                      <a:pPr algn="ctr"/>
                      <a:r>
                        <a:rPr lang="tr-TR" sz="1600" b="1" kern="1200" dirty="0" smtClean="0">
                          <a:solidFill>
                            <a:schemeClr val="dk1"/>
                          </a:solidFill>
                          <a:latin typeface="Times New Roman" panose="02020603050405020304" pitchFamily="18" charset="0"/>
                          <a:ea typeface="+mn-ea"/>
                          <a:cs typeface="Times New Roman" panose="02020603050405020304" pitchFamily="18" charset="0"/>
                        </a:rPr>
                        <a:t>14</a:t>
                      </a:r>
                      <a:endParaRPr lang="tr-TR" sz="1600" b="1" kern="1200" dirty="0">
                        <a:solidFill>
                          <a:schemeClr val="dk1"/>
                        </a:solidFill>
                        <a:latin typeface="Times New Roman" panose="02020603050405020304" pitchFamily="18" charset="0"/>
                        <a:ea typeface="+mn-ea"/>
                        <a:cs typeface="Times New Roman" panose="02020603050405020304" pitchFamily="18" charset="0"/>
                      </a:endParaRPr>
                    </a:p>
                  </a:txBody>
                  <a:tcPr marL="86227" marR="86227" marT="43114" marB="43114"/>
                </a:tc>
                <a:tc>
                  <a:txBody>
                    <a:bodyPr/>
                    <a:lstStyle/>
                    <a:p>
                      <a:pPr algn="ctr"/>
                      <a:r>
                        <a:rPr lang="tr-TR" sz="1600" b="1" dirty="0" smtClean="0">
                          <a:solidFill>
                            <a:srgbClr val="FF0000"/>
                          </a:solidFill>
                          <a:latin typeface="Times New Roman" panose="02020603050405020304" pitchFamily="18" charset="0"/>
                          <a:cs typeface="Times New Roman" panose="02020603050405020304" pitchFamily="18" charset="0"/>
                        </a:rPr>
                        <a:t>7</a:t>
                      </a:r>
                      <a:endParaRPr lang="tr-TR" sz="1600" b="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tc>
                  <a:txBody>
                    <a:bodyPr/>
                    <a:lstStyle/>
                    <a:p>
                      <a:pPr algn="ctr"/>
                      <a:r>
                        <a:rPr lang="tr-TR" sz="1600" b="1" dirty="0" smtClean="0">
                          <a:solidFill>
                            <a:srgbClr val="FF0000"/>
                          </a:solidFill>
                          <a:latin typeface="Times New Roman" panose="02020603050405020304" pitchFamily="18" charset="0"/>
                          <a:cs typeface="Times New Roman" panose="02020603050405020304" pitchFamily="18" charset="0"/>
                        </a:rPr>
                        <a:t>2</a:t>
                      </a:r>
                      <a:endParaRPr lang="tr-TR" sz="1600" b="1" dirty="0">
                        <a:solidFill>
                          <a:srgbClr val="FF0000"/>
                        </a:solidFill>
                        <a:latin typeface="Times New Roman" panose="02020603050405020304" pitchFamily="18" charset="0"/>
                        <a:cs typeface="Times New Roman" panose="02020603050405020304" pitchFamily="18" charset="0"/>
                      </a:endParaRPr>
                    </a:p>
                  </a:txBody>
                  <a:tcPr marL="86227" marR="86227" marT="43114" marB="43114"/>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9161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43947" y="210381"/>
            <a:ext cx="5360962" cy="587912"/>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Toplam Yayın Sayısı</a:t>
            </a:r>
          </a:p>
        </p:txBody>
      </p:sp>
      <p:sp>
        <p:nvSpPr>
          <p:cNvPr id="3" name="İçerik Yer Tutucusu 2"/>
          <p:cNvSpPr>
            <a:spLocks noGrp="1"/>
          </p:cNvSpPr>
          <p:nvPr>
            <p:ph idx="1"/>
          </p:nvPr>
        </p:nvSpPr>
        <p:spPr>
          <a:xfrm>
            <a:off x="734096" y="1893193"/>
            <a:ext cx="10619703" cy="4309527"/>
          </a:xfrm>
        </p:spPr>
        <p:txBody>
          <a:bodyPr>
            <a:normAutofit/>
          </a:bodyPr>
          <a:lstStyle/>
          <a:p>
            <a:endParaRPr lang="tr-TR" dirty="0"/>
          </a:p>
          <a:p>
            <a:endParaRPr lang="tr-TR" dirty="0"/>
          </a:p>
          <a:p>
            <a:endParaRPr lang="tr-TR" dirty="0"/>
          </a:p>
          <a:p>
            <a:endParaRPr lang="tr-TR" dirty="0"/>
          </a:p>
          <a:p>
            <a:endParaRPr lang="tr-TR" dirty="0"/>
          </a:p>
          <a:p>
            <a:endParaRPr lang="tr-TR" dirty="0"/>
          </a:p>
          <a:p>
            <a:endParaRPr lang="tr-TR" dirty="0"/>
          </a:p>
        </p:txBody>
      </p:sp>
      <p:graphicFrame>
        <p:nvGraphicFramePr>
          <p:cNvPr id="4" name="Tablo 3">
            <a:extLst>
              <a:ext uri="{FF2B5EF4-FFF2-40B4-BE49-F238E27FC236}">
                <a16:creationId xmlns="" xmlns:a16="http://schemas.microsoft.com/office/drawing/2014/main" id="{3525FB67-F0CF-40C4-803F-67A0DE2B580C}"/>
              </a:ext>
            </a:extLst>
          </p:cNvPr>
          <p:cNvGraphicFramePr>
            <a:graphicFrameLocks noGrp="1"/>
          </p:cNvGraphicFramePr>
          <p:nvPr>
            <p:extLst>
              <p:ext uri="{D42A27DB-BD31-4B8C-83A1-F6EECF244321}">
                <p14:modId xmlns:p14="http://schemas.microsoft.com/office/powerpoint/2010/main" val="4212627202"/>
              </p:ext>
            </p:extLst>
          </p:nvPr>
        </p:nvGraphicFramePr>
        <p:xfrm>
          <a:off x="1609579" y="1501678"/>
          <a:ext cx="9173876" cy="3730530"/>
        </p:xfrm>
        <a:graphic>
          <a:graphicData uri="http://schemas.openxmlformats.org/drawingml/2006/table">
            <a:tbl>
              <a:tblPr firstRow="1" bandRow="1">
                <a:tableStyleId>{5C22544A-7EE6-4342-B048-85BDC9FD1C3A}</a:tableStyleId>
              </a:tblPr>
              <a:tblGrid>
                <a:gridCol w="2825383">
                  <a:extLst>
                    <a:ext uri="{9D8B030D-6E8A-4147-A177-3AD203B41FA5}">
                      <a16:colId xmlns="" xmlns:a16="http://schemas.microsoft.com/office/drawing/2014/main" val="20000"/>
                    </a:ext>
                  </a:extLst>
                </a:gridCol>
                <a:gridCol w="6348493">
                  <a:extLst>
                    <a:ext uri="{9D8B030D-6E8A-4147-A177-3AD203B41FA5}">
                      <a16:colId xmlns="" xmlns:a16="http://schemas.microsoft.com/office/drawing/2014/main" val="20004"/>
                    </a:ext>
                  </a:extLst>
                </a:gridCol>
              </a:tblGrid>
              <a:tr h="923662">
                <a:tc>
                  <a:txBody>
                    <a:bodyPr/>
                    <a:lstStyle/>
                    <a:p>
                      <a:pPr algn="ctr"/>
                      <a:endParaRPr lang="tr-TR" sz="2000" dirty="0">
                        <a:latin typeface="Times New Roman" panose="02020603050405020304" pitchFamily="18" charset="0"/>
                        <a:cs typeface="Times New Roman" panose="02020603050405020304" pitchFamily="18" charset="0"/>
                      </a:endParaRPr>
                    </a:p>
                    <a:p>
                      <a:pPr algn="ctr"/>
                      <a:r>
                        <a:rPr lang="tr-TR" sz="2000" dirty="0">
                          <a:latin typeface="Times New Roman" panose="02020603050405020304" pitchFamily="18" charset="0"/>
                          <a:cs typeface="Times New Roman" panose="02020603050405020304" pitchFamily="18" charset="0"/>
                        </a:rPr>
                        <a:t>YIL</a:t>
                      </a:r>
                    </a:p>
                  </a:txBody>
                  <a:tcPr marL="86227" marR="86227" marT="43114" marB="43114"/>
                </a:tc>
                <a:tc>
                  <a:txBody>
                    <a:bodyPr/>
                    <a:lstStyle/>
                    <a:p>
                      <a:pPr algn="ctr"/>
                      <a:r>
                        <a:rPr lang="tr-TR" sz="2000" dirty="0">
                          <a:solidFill>
                            <a:srgbClr val="FF0000"/>
                          </a:solidFill>
                          <a:latin typeface="Times New Roman" panose="02020603050405020304" pitchFamily="18" charset="0"/>
                          <a:cs typeface="Times New Roman" panose="02020603050405020304" pitchFamily="18" charset="0"/>
                        </a:rPr>
                        <a:t>SAĞLIK YÖNETİMİ</a:t>
                      </a:r>
                    </a:p>
                  </a:txBody>
                  <a:tcPr marL="86227" marR="86227" marT="43114" marB="43114" anchor="ctr"/>
                </a:tc>
                <a:extLst>
                  <a:ext uri="{0D108BD9-81ED-4DB2-BD59-A6C34878D82A}">
                    <a16:rowId xmlns="" xmlns:a16="http://schemas.microsoft.com/office/drawing/2014/main" val="10000"/>
                  </a:ext>
                </a:extLst>
              </a:tr>
              <a:tr h="959544">
                <a:tc>
                  <a:txBody>
                    <a:bodyPr/>
                    <a:lstStyle/>
                    <a:p>
                      <a:pPr algn="ctr"/>
                      <a:r>
                        <a:rPr lang="tr-TR" sz="2000" b="1" dirty="0">
                          <a:latin typeface="Times New Roman" panose="02020603050405020304" pitchFamily="18" charset="0"/>
                          <a:cs typeface="Times New Roman" panose="02020603050405020304" pitchFamily="18" charset="0"/>
                        </a:rPr>
                        <a:t>2021</a:t>
                      </a:r>
                    </a:p>
                  </a:txBody>
                  <a:tcPr marL="86227" marR="86227" marT="43114" marB="43114" anchor="ctr"/>
                </a:tc>
                <a:tc>
                  <a:txBody>
                    <a:bodyPr/>
                    <a:lstStyle/>
                    <a:p>
                      <a:pPr algn="ctr"/>
                      <a:r>
                        <a:rPr lang="tr-TR" sz="1800" b="1" kern="1200" dirty="0">
                          <a:solidFill>
                            <a:schemeClr val="accent1">
                              <a:lumMod val="50000"/>
                            </a:schemeClr>
                          </a:solidFill>
                          <a:latin typeface="Times New Roman" panose="02020603050405020304" pitchFamily="18" charset="0"/>
                          <a:ea typeface="+mn-ea"/>
                          <a:cs typeface="Times New Roman" panose="02020603050405020304" pitchFamily="18" charset="0"/>
                        </a:rPr>
                        <a:t>14</a:t>
                      </a:r>
                    </a:p>
                  </a:txBody>
                  <a:tcPr marL="86227" marR="86227" marT="43114" marB="43114" anchor="ctr"/>
                </a:tc>
                <a:extLst>
                  <a:ext uri="{0D108BD9-81ED-4DB2-BD59-A6C34878D82A}">
                    <a16:rowId xmlns="" xmlns:a16="http://schemas.microsoft.com/office/drawing/2014/main" val="10003"/>
                  </a:ext>
                </a:extLst>
              </a:tr>
              <a:tr h="923662">
                <a:tc>
                  <a:txBody>
                    <a:bodyPr/>
                    <a:lstStyle/>
                    <a:p>
                      <a:pPr algn="ctr"/>
                      <a:endParaRPr lang="tr-TR" sz="2000" b="1" dirty="0">
                        <a:latin typeface="Times New Roman" panose="02020603050405020304" pitchFamily="18" charset="0"/>
                        <a:cs typeface="Times New Roman" panose="02020603050405020304" pitchFamily="18" charset="0"/>
                      </a:endParaRPr>
                    </a:p>
                    <a:p>
                      <a:pPr algn="ctr"/>
                      <a:r>
                        <a:rPr lang="tr-TR" sz="2000" b="1" dirty="0">
                          <a:latin typeface="Times New Roman" panose="02020603050405020304" pitchFamily="18" charset="0"/>
                          <a:cs typeface="Times New Roman" panose="02020603050405020304" pitchFamily="18" charset="0"/>
                        </a:rPr>
                        <a:t>2022</a:t>
                      </a:r>
                    </a:p>
                  </a:txBody>
                  <a:tcPr marL="86227" marR="86227" marT="43114" marB="43114" anchor="ctr"/>
                </a:tc>
                <a:tc>
                  <a:txBody>
                    <a:bodyPr/>
                    <a:lstStyle/>
                    <a:p>
                      <a:pPr algn="ctr"/>
                      <a:endParaRPr lang="tr-TR" sz="1800" b="1" kern="1200" dirty="0">
                        <a:solidFill>
                          <a:schemeClr val="accent1">
                            <a:lumMod val="50000"/>
                          </a:schemeClr>
                        </a:solidFill>
                        <a:latin typeface="Times New Roman" panose="02020603050405020304" pitchFamily="18" charset="0"/>
                        <a:ea typeface="+mn-ea"/>
                        <a:cs typeface="Times New Roman" panose="02020603050405020304" pitchFamily="18" charset="0"/>
                      </a:endParaRPr>
                    </a:p>
                    <a:p>
                      <a:pPr algn="ctr"/>
                      <a:r>
                        <a:rPr lang="tr-TR" sz="1800" b="1" kern="1200" dirty="0">
                          <a:solidFill>
                            <a:schemeClr val="accent1">
                              <a:lumMod val="50000"/>
                            </a:schemeClr>
                          </a:solidFill>
                          <a:latin typeface="Times New Roman" panose="02020603050405020304" pitchFamily="18" charset="0"/>
                          <a:ea typeface="+mn-ea"/>
                          <a:cs typeface="Times New Roman" panose="02020603050405020304" pitchFamily="18" charset="0"/>
                        </a:rPr>
                        <a:t>10</a:t>
                      </a:r>
                    </a:p>
                  </a:txBody>
                  <a:tcPr marL="86227" marR="86227" marT="43114" marB="43114" anchor="ctr"/>
                </a:tc>
                <a:extLst>
                  <a:ext uri="{0D108BD9-81ED-4DB2-BD59-A6C34878D82A}">
                    <a16:rowId xmlns="" xmlns:a16="http://schemas.microsoft.com/office/drawing/2014/main" val="10004"/>
                  </a:ext>
                </a:extLst>
              </a:tr>
              <a:tr h="923662">
                <a:tc>
                  <a:txBody>
                    <a:bodyPr/>
                    <a:lstStyle/>
                    <a:p>
                      <a:pPr algn="ctr"/>
                      <a:r>
                        <a:rPr lang="tr-TR" sz="2000" b="1" dirty="0">
                          <a:latin typeface="Times New Roman" panose="02020603050405020304" pitchFamily="18" charset="0"/>
                          <a:cs typeface="Times New Roman" panose="02020603050405020304" pitchFamily="18" charset="0"/>
                        </a:rPr>
                        <a:t>2023</a:t>
                      </a:r>
                    </a:p>
                  </a:txBody>
                  <a:tcPr marL="86227" marR="86227" marT="43114" marB="43114" anchor="ctr"/>
                </a:tc>
                <a:tc>
                  <a:txBody>
                    <a:bodyPr/>
                    <a:lstStyle/>
                    <a:p>
                      <a:pPr algn="ctr"/>
                      <a:r>
                        <a:rPr lang="tr-TR" sz="1800" b="1" kern="1200">
                          <a:solidFill>
                            <a:schemeClr val="accent1">
                              <a:lumMod val="50000"/>
                            </a:schemeClr>
                          </a:solidFill>
                          <a:latin typeface="Times New Roman" panose="02020603050405020304" pitchFamily="18" charset="0"/>
                          <a:ea typeface="+mn-ea"/>
                          <a:cs typeface="Times New Roman" panose="02020603050405020304" pitchFamily="18" charset="0"/>
                        </a:rPr>
                        <a:t>16</a:t>
                      </a:r>
                      <a:endParaRPr lang="tr-TR" sz="1800" b="1" kern="1200" dirty="0">
                        <a:solidFill>
                          <a:schemeClr val="accent1">
                            <a:lumMod val="50000"/>
                          </a:schemeClr>
                        </a:solidFill>
                        <a:latin typeface="Times New Roman" panose="02020603050405020304" pitchFamily="18" charset="0"/>
                        <a:ea typeface="+mn-ea"/>
                        <a:cs typeface="Times New Roman" panose="02020603050405020304" pitchFamily="18" charset="0"/>
                      </a:endParaRPr>
                    </a:p>
                  </a:txBody>
                  <a:tcPr marL="86227" marR="86227" marT="43114" marB="43114"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3220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9B3492-F9A9-4DB9-851C-41B1DCA82E36}"/>
              </a:ext>
            </a:extLst>
          </p:cNvPr>
          <p:cNvSpPr>
            <a:spLocks noGrp="1"/>
          </p:cNvSpPr>
          <p:nvPr>
            <p:ph type="title"/>
          </p:nvPr>
        </p:nvSpPr>
        <p:spPr>
          <a:xfrm>
            <a:off x="838200" y="365125"/>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Lisansüstü Eğitim</a:t>
            </a:r>
          </a:p>
        </p:txBody>
      </p:sp>
      <p:sp>
        <p:nvSpPr>
          <p:cNvPr id="3" name="İçerik Yer Tutucusu 2">
            <a:extLst>
              <a:ext uri="{FF2B5EF4-FFF2-40B4-BE49-F238E27FC236}">
                <a16:creationId xmlns="" xmlns:a16="http://schemas.microsoft.com/office/drawing/2014/main" id="{044F7D8C-8749-4FDB-982F-4408FD84C93C}"/>
              </a:ext>
            </a:extLst>
          </p:cNvPr>
          <p:cNvSpPr>
            <a:spLocks noGrp="1"/>
          </p:cNvSpPr>
          <p:nvPr>
            <p:ph idx="1"/>
          </p:nvPr>
        </p:nvSpPr>
        <p:spPr>
          <a:xfrm>
            <a:off x="656823" y="1197735"/>
            <a:ext cx="10696977" cy="4979228"/>
          </a:xfrm>
        </p:spPr>
        <p:txBody>
          <a:bodyPr>
            <a:normAutofit/>
          </a:bodyPr>
          <a:lstStyle/>
          <a:p>
            <a:pPr algn="just"/>
            <a:endParaRPr lang="tr-TR" sz="2600" b="1" i="1" dirty="0">
              <a:solidFill>
                <a:srgbClr val="FF0000"/>
              </a:solidFill>
              <a:latin typeface="Times New Roman" panose="02020603050405020304" pitchFamily="18" charset="0"/>
              <a:cs typeface="Times New Roman" panose="02020603050405020304" pitchFamily="18" charset="0"/>
            </a:endParaRPr>
          </a:p>
          <a:p>
            <a:r>
              <a:rPr lang="tr-TR" b="1" i="1" dirty="0">
                <a:latin typeface="Times New Roman" panose="02020603050405020304" pitchFamily="18" charset="0"/>
                <a:cs typeface="Times New Roman" panose="02020603050405020304" pitchFamily="18" charset="0"/>
              </a:rPr>
              <a:t>Yüksek Lisans Öğrenci Sayısı: 48</a:t>
            </a:r>
          </a:p>
          <a:p>
            <a:pPr marL="457200" lvl="1" indent="0">
              <a:buNone/>
            </a:pPr>
            <a:endParaRPr lang="tr-TR"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tr-TR" sz="2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6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55002741"/>
              </p:ext>
            </p:extLst>
          </p:nvPr>
        </p:nvGraphicFramePr>
        <p:xfrm>
          <a:off x="1330034" y="2054168"/>
          <a:ext cx="9439565" cy="2930194"/>
        </p:xfrm>
        <a:graphic>
          <a:graphicData uri="http://schemas.openxmlformats.org/drawingml/2006/table">
            <a:tbl>
              <a:tblPr firstRow="1" bandRow="1">
                <a:tableStyleId>{5C22544A-7EE6-4342-B048-85BDC9FD1C3A}</a:tableStyleId>
              </a:tblPr>
              <a:tblGrid>
                <a:gridCol w="5674127">
                  <a:extLst>
                    <a:ext uri="{9D8B030D-6E8A-4147-A177-3AD203B41FA5}">
                      <a16:colId xmlns="" xmlns:a16="http://schemas.microsoft.com/office/drawing/2014/main" val="20000"/>
                    </a:ext>
                  </a:extLst>
                </a:gridCol>
                <a:gridCol w="3765438">
                  <a:extLst>
                    <a:ext uri="{9D8B030D-6E8A-4147-A177-3AD203B41FA5}">
                      <a16:colId xmlns="" xmlns:a16="http://schemas.microsoft.com/office/drawing/2014/main" val="20001"/>
                    </a:ext>
                  </a:extLst>
                </a:gridCol>
              </a:tblGrid>
              <a:tr h="664484">
                <a:tc>
                  <a:txBody>
                    <a:bodyPr/>
                    <a:lstStyle/>
                    <a:p>
                      <a:r>
                        <a:rPr lang="tr-TR" sz="1800" dirty="0">
                          <a:latin typeface="Times New Roman" panose="02020603050405020304" pitchFamily="18" charset="0"/>
                          <a:cs typeface="Times New Roman" panose="02020603050405020304" pitchFamily="18" charset="0"/>
                        </a:rPr>
                        <a:t>Faaliyet</a:t>
                      </a:r>
                      <a:r>
                        <a:rPr lang="tr-TR" sz="1800" baseline="0" dirty="0">
                          <a:latin typeface="Times New Roman" panose="02020603050405020304" pitchFamily="18" charset="0"/>
                          <a:cs typeface="Times New Roman" panose="02020603050405020304" pitchFamily="18" charset="0"/>
                        </a:rPr>
                        <a:t> Türü </a:t>
                      </a:r>
                      <a:endParaRPr lang="tr-TR" sz="1800" dirty="0">
                        <a:latin typeface="Times New Roman" panose="02020603050405020304" pitchFamily="18" charset="0"/>
                        <a:cs typeface="Times New Roman" panose="02020603050405020304" pitchFamily="18" charset="0"/>
                      </a:endParaRPr>
                    </a:p>
                  </a:txBody>
                  <a:tcPr anchor="ctr"/>
                </a:tc>
                <a:tc>
                  <a:txBody>
                    <a:bodyPr/>
                    <a:lstStyle/>
                    <a:p>
                      <a:pPr algn="ctr"/>
                      <a:r>
                        <a:rPr lang="tr-TR" sz="1800" dirty="0">
                          <a:latin typeface="Times New Roman" panose="02020603050405020304" pitchFamily="18" charset="0"/>
                          <a:cs typeface="Times New Roman" panose="02020603050405020304" pitchFamily="18" charset="0"/>
                        </a:rPr>
                        <a:t>Düzenlenen</a:t>
                      </a:r>
                      <a:r>
                        <a:rPr lang="tr-TR" sz="1800" baseline="0" dirty="0">
                          <a:latin typeface="Times New Roman" panose="02020603050405020304" pitchFamily="18" charset="0"/>
                          <a:cs typeface="Times New Roman" panose="02020603050405020304" pitchFamily="18" charset="0"/>
                        </a:rPr>
                        <a:t> Faaliyet </a:t>
                      </a:r>
                      <a:r>
                        <a:rPr lang="tr-TR" sz="1800" dirty="0">
                          <a:latin typeface="Times New Roman" panose="02020603050405020304" pitchFamily="18" charset="0"/>
                          <a:cs typeface="Times New Roman" panose="02020603050405020304" pitchFamily="18" charset="0"/>
                        </a:rPr>
                        <a:t>Sayısı </a:t>
                      </a:r>
                    </a:p>
                  </a:txBody>
                  <a:tcPr anchor="ctr"/>
                </a:tc>
                <a:extLst>
                  <a:ext uri="{0D108BD9-81ED-4DB2-BD59-A6C34878D82A}">
                    <a16:rowId xmlns="" xmlns:a16="http://schemas.microsoft.com/office/drawing/2014/main" val="10000"/>
                  </a:ext>
                </a:extLst>
              </a:tr>
              <a:tr h="453142">
                <a:tc>
                  <a:txBody>
                    <a:bodyPr/>
                    <a:lstStyle/>
                    <a:p>
                      <a:r>
                        <a:rPr lang="tr-TR" sz="1800" b="1" dirty="0">
                          <a:latin typeface="Times New Roman" panose="02020603050405020304" pitchFamily="18" charset="0"/>
                          <a:cs typeface="Times New Roman" panose="02020603050405020304" pitchFamily="18" charset="0"/>
                        </a:rPr>
                        <a:t>webinar</a:t>
                      </a:r>
                    </a:p>
                  </a:txBody>
                  <a:tcPr marL="0" marR="0" marT="0" marB="0" anchor="ctr"/>
                </a:tc>
                <a:tc>
                  <a:txBody>
                    <a:bodyPr/>
                    <a:lstStyle/>
                    <a:p>
                      <a:pPr algn="ctr"/>
                      <a:r>
                        <a:rPr lang="tr-TR" sz="1800" b="1" dirty="0">
                          <a:latin typeface="Times New Roman" panose="02020603050405020304" pitchFamily="18" charset="0"/>
                          <a:cs typeface="Times New Roman" panose="02020603050405020304" pitchFamily="18" charset="0"/>
                        </a:rPr>
                        <a:t>4</a:t>
                      </a:r>
                    </a:p>
                  </a:txBody>
                  <a:tcPr anchor="ctr"/>
                </a:tc>
                <a:extLst>
                  <a:ext uri="{0D108BD9-81ED-4DB2-BD59-A6C34878D82A}">
                    <a16:rowId xmlns="" xmlns:a16="http://schemas.microsoft.com/office/drawing/2014/main" val="10003"/>
                  </a:ext>
                </a:extLst>
              </a:tr>
              <a:tr h="453142">
                <a:tc>
                  <a:txBody>
                    <a:bodyPr/>
                    <a:lstStyle/>
                    <a:p>
                      <a:r>
                        <a:rPr lang="tr-TR" sz="1800" b="1" dirty="0">
                          <a:latin typeface="Times New Roman" panose="02020603050405020304" pitchFamily="18" charset="0"/>
                          <a:cs typeface="Times New Roman" panose="02020603050405020304" pitchFamily="18" charset="0"/>
                        </a:rPr>
                        <a:t>Teknik Gezi</a:t>
                      </a:r>
                    </a:p>
                  </a:txBody>
                  <a:tcPr marL="0" marR="0" marT="0" marB="0" anchor="ctr"/>
                </a:tc>
                <a:tc>
                  <a:txBody>
                    <a:bodyPr/>
                    <a:lstStyle/>
                    <a:p>
                      <a:pPr algn="ctr"/>
                      <a:r>
                        <a:rPr lang="tr-TR" sz="1800" b="1" dirty="0">
                          <a:latin typeface="Times New Roman" panose="02020603050405020304" pitchFamily="18" charset="0"/>
                          <a:cs typeface="Times New Roman" panose="02020603050405020304" pitchFamily="18" charset="0"/>
                        </a:rPr>
                        <a:t>3</a:t>
                      </a:r>
                    </a:p>
                  </a:txBody>
                  <a:tcPr anchor="ctr"/>
                </a:tc>
                <a:extLst>
                  <a:ext uri="{0D108BD9-81ED-4DB2-BD59-A6C34878D82A}">
                    <a16:rowId xmlns="" xmlns:a16="http://schemas.microsoft.com/office/drawing/2014/main" val="10005"/>
                  </a:ext>
                </a:extLst>
              </a:tr>
              <a:tr h="453142">
                <a:tc>
                  <a:txBody>
                    <a:bodyPr/>
                    <a:lstStyle/>
                    <a:p>
                      <a:r>
                        <a:rPr lang="tr-TR" sz="1800" b="1" dirty="0">
                          <a:latin typeface="Times New Roman" panose="02020603050405020304" pitchFamily="18" charset="0"/>
                          <a:cs typeface="Times New Roman" panose="02020603050405020304" pitchFamily="18" charset="0"/>
                        </a:rPr>
                        <a:t>Söyleşi</a:t>
                      </a:r>
                    </a:p>
                  </a:txBody>
                  <a:tcPr marL="0" marR="0" marT="0" marB="0" anchor="ctr"/>
                </a:tc>
                <a:tc>
                  <a:txBody>
                    <a:bodyPr/>
                    <a:lstStyle/>
                    <a:p>
                      <a:pPr algn="ctr"/>
                      <a:r>
                        <a:rPr lang="tr-TR" sz="1800" b="1" dirty="0">
                          <a:latin typeface="Times New Roman" panose="02020603050405020304" pitchFamily="18" charset="0"/>
                          <a:cs typeface="Times New Roman" panose="02020603050405020304" pitchFamily="18" charset="0"/>
                        </a:rPr>
                        <a:t>3</a:t>
                      </a:r>
                    </a:p>
                  </a:txBody>
                  <a:tcPr anchor="ctr"/>
                </a:tc>
                <a:extLst>
                  <a:ext uri="{0D108BD9-81ED-4DB2-BD59-A6C34878D82A}">
                    <a16:rowId xmlns="" xmlns:a16="http://schemas.microsoft.com/office/drawing/2014/main" val="1194427401"/>
                  </a:ext>
                </a:extLst>
              </a:tr>
              <a:tr h="453142">
                <a:tc>
                  <a:txBody>
                    <a:bodyPr/>
                    <a:lstStyle/>
                    <a:p>
                      <a:r>
                        <a:rPr lang="tr-TR" sz="1800" b="1" dirty="0">
                          <a:latin typeface="Times New Roman" panose="02020603050405020304" pitchFamily="18" charset="0"/>
                          <a:cs typeface="Times New Roman" panose="02020603050405020304" pitchFamily="18" charset="0"/>
                        </a:rPr>
                        <a:t>Konferans</a:t>
                      </a:r>
                    </a:p>
                  </a:txBody>
                  <a:tcPr marL="0" marR="0" marT="0" marB="0" anchor="ctr"/>
                </a:tc>
                <a:tc>
                  <a:txBody>
                    <a:bodyPr/>
                    <a:lstStyle/>
                    <a:p>
                      <a:pPr algn="ctr"/>
                      <a:r>
                        <a:rPr lang="tr-TR" sz="1800" b="1" dirty="0">
                          <a:latin typeface="Times New Roman" panose="02020603050405020304" pitchFamily="18" charset="0"/>
                          <a:cs typeface="Times New Roman" panose="02020603050405020304" pitchFamily="18" charset="0"/>
                        </a:rPr>
                        <a:t>1</a:t>
                      </a:r>
                    </a:p>
                  </a:txBody>
                  <a:tcPr anchor="ctr"/>
                </a:tc>
                <a:extLst>
                  <a:ext uri="{0D108BD9-81ED-4DB2-BD59-A6C34878D82A}">
                    <a16:rowId xmlns="" xmlns:a16="http://schemas.microsoft.com/office/drawing/2014/main" val="3914713654"/>
                  </a:ext>
                </a:extLst>
              </a:tr>
              <a:tr h="453142">
                <a:tc>
                  <a:txBody>
                    <a:bodyPr/>
                    <a:lstStyle/>
                    <a:p>
                      <a:pPr algn="r">
                        <a:spcBef>
                          <a:spcPts val="135"/>
                        </a:spcBef>
                        <a:spcAft>
                          <a:spcPts val="0"/>
                        </a:spcAf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p>
                  </a:txBody>
                  <a:tcPr marL="0" marR="0" marT="0" marB="0" anchor="ctr"/>
                </a:tc>
                <a:tc>
                  <a:txBody>
                    <a:bodyPr/>
                    <a:lstStyle/>
                    <a:p>
                      <a:pPr algn="ctr"/>
                      <a:r>
                        <a:rPr lang="tr-TR" sz="1800" b="1" dirty="0">
                          <a:solidFill>
                            <a:srgbClr val="FF0000"/>
                          </a:solidFill>
                          <a:latin typeface="Times New Roman" panose="02020603050405020304" pitchFamily="18" charset="0"/>
                          <a:cs typeface="Times New Roman" panose="02020603050405020304" pitchFamily="18" charset="0"/>
                        </a:rPr>
                        <a:t>11</a:t>
                      </a:r>
                    </a:p>
                  </a:txBody>
                  <a:tcPr anchor="ctr"/>
                </a:tc>
                <a:extLst>
                  <a:ext uri="{0D108BD9-81ED-4DB2-BD59-A6C34878D82A}">
                    <a16:rowId xmlns="" xmlns:a16="http://schemas.microsoft.com/office/drawing/2014/main" val="10007"/>
                  </a:ext>
                </a:extLst>
              </a:tr>
            </a:tbl>
          </a:graphicData>
        </a:graphic>
      </p:graphicFrame>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ctr"/>
            <a:r>
              <a:rPr lang="tr-TR" dirty="0">
                <a:solidFill>
                  <a:schemeClr val="bg1"/>
                </a:solidFill>
                <a:latin typeface="Times New Roman" panose="02020603050405020304" pitchFamily="18" charset="0"/>
                <a:cs typeface="Times New Roman" panose="02020603050405020304" pitchFamily="18" charset="0"/>
              </a:rPr>
              <a:t>FAALİYETLER (2023) / BÖLÜM</a:t>
            </a:r>
          </a:p>
        </p:txBody>
      </p:sp>
    </p:spTree>
    <p:extLst>
      <p:ext uri="{BB962C8B-B14F-4D97-AF65-F5344CB8AC3E}">
        <p14:creationId xmlns:p14="http://schemas.microsoft.com/office/powerpoint/2010/main" val="317319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69755103"/>
              </p:ext>
            </p:extLst>
          </p:nvPr>
        </p:nvGraphicFramePr>
        <p:xfrm>
          <a:off x="2082800" y="1114475"/>
          <a:ext cx="8107679" cy="1191063"/>
        </p:xfrm>
        <a:graphic>
          <a:graphicData uri="http://schemas.openxmlformats.org/drawingml/2006/table">
            <a:tbl>
              <a:tblPr bandRow="1">
                <a:tableStyleId>{5C22544A-7EE6-4342-B048-85BDC9FD1C3A}</a:tableStyleId>
              </a:tblPr>
              <a:tblGrid>
                <a:gridCol w="4448163">
                  <a:extLst>
                    <a:ext uri="{9D8B030D-6E8A-4147-A177-3AD203B41FA5}">
                      <a16:colId xmlns="" xmlns:a16="http://schemas.microsoft.com/office/drawing/2014/main" val="20000"/>
                    </a:ext>
                  </a:extLst>
                </a:gridCol>
                <a:gridCol w="3659516">
                  <a:extLst>
                    <a:ext uri="{9D8B030D-6E8A-4147-A177-3AD203B41FA5}">
                      <a16:colId xmlns="" xmlns:a16="http://schemas.microsoft.com/office/drawing/2014/main" val="20001"/>
                    </a:ext>
                  </a:extLst>
                </a:gridCol>
              </a:tblGrid>
              <a:tr h="397021">
                <a:tc rowSpan="3">
                  <a:txBody>
                    <a:bodyPr/>
                    <a:lstStyle/>
                    <a:p>
                      <a:pPr algn="just">
                        <a:spcBef>
                          <a:spcPts val="135"/>
                        </a:spcBef>
                        <a:spcAft>
                          <a:spcPts val="0"/>
                        </a:spcAft>
                      </a:pPr>
                      <a:r>
                        <a:rPr lang="tr-TR" sz="1600" b="1" dirty="0">
                          <a:effectLst/>
                          <a:latin typeface="Times New Roman" panose="02020603050405020304" pitchFamily="18" charset="0"/>
                          <a:cs typeface="Times New Roman" panose="02020603050405020304" pitchFamily="18" charset="0"/>
                        </a:rPr>
                        <a:t>Kariyer Planlamada Sektör Günleri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Kamu Sektörü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97021">
                <a:tc vMerge="1">
                  <a:txBody>
                    <a:bodyPr/>
                    <a:lstStyle/>
                    <a:p>
                      <a:pPr algn="just">
                        <a:spcBef>
                          <a:spcPts val="135"/>
                        </a:spcBef>
                        <a:spcAft>
                          <a:spcPts val="0"/>
                        </a:spcAft>
                      </a:pP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a:solidFill>
                            <a:schemeClr val="dk1"/>
                          </a:solidFill>
                          <a:effectLst/>
                          <a:latin typeface="Times New Roman" panose="02020603050405020304" pitchFamily="18" charset="0"/>
                          <a:cs typeface="Times New Roman" panose="02020603050405020304" pitchFamily="18" charset="0"/>
                        </a:rPr>
                        <a:t>Akademi</a:t>
                      </a:r>
                    </a:p>
                  </a:txBody>
                  <a:tcPr/>
                </a:tc>
                <a:extLst>
                  <a:ext uri="{0D108BD9-81ED-4DB2-BD59-A6C34878D82A}">
                    <a16:rowId xmlns="" xmlns:a16="http://schemas.microsoft.com/office/drawing/2014/main" val="10002"/>
                  </a:ext>
                </a:extLst>
              </a:tr>
              <a:tr h="397021">
                <a:tc vMerge="1">
                  <a:txBody>
                    <a:bodyPr/>
                    <a:lstStyle/>
                    <a:p>
                      <a:pPr algn="just">
                        <a:spcBef>
                          <a:spcPts val="135"/>
                        </a:spcBef>
                        <a:spcAft>
                          <a:spcPts val="0"/>
                        </a:spcAft>
                      </a:pP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a:effectLst/>
                          <a:latin typeface="Times New Roman" panose="02020603050405020304" pitchFamily="18" charset="0"/>
                          <a:cs typeface="Times New Roman" panose="02020603050405020304" pitchFamily="18" charset="0"/>
                        </a:rPr>
                        <a:t>Özel Sektör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bl>
          </a:graphicData>
        </a:graphic>
      </p:graphicFrame>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err="1">
                <a:solidFill>
                  <a:schemeClr val="bg1"/>
                </a:solidFill>
                <a:latin typeface="Times New Roman" panose="02020603050405020304" pitchFamily="18" charset="0"/>
                <a:cs typeface="Times New Roman" panose="02020603050405020304" pitchFamily="18" charset="0"/>
              </a:rPr>
              <a:t>Webinar</a:t>
            </a:r>
            <a:r>
              <a:rPr lang="tr-TR" dirty="0">
                <a:solidFill>
                  <a:schemeClr val="bg1"/>
                </a:solidFill>
                <a:latin typeface="Times New Roman" panose="02020603050405020304" pitchFamily="18" charset="0"/>
                <a:cs typeface="Times New Roman" panose="02020603050405020304" pitchFamily="18" charset="0"/>
              </a:rPr>
              <a:t> (2023)</a:t>
            </a:r>
          </a:p>
        </p:txBody>
      </p:sp>
      <p:pic>
        <p:nvPicPr>
          <p:cNvPr id="4" name="Resim 3">
            <a:extLst>
              <a:ext uri="{FF2B5EF4-FFF2-40B4-BE49-F238E27FC236}">
                <a16:creationId xmlns="" xmlns:a16="http://schemas.microsoft.com/office/drawing/2014/main" id="{A88FE573-ECAB-5654-9A7C-4515EE161E01}"/>
              </a:ext>
            </a:extLst>
          </p:cNvPr>
          <p:cNvPicPr>
            <a:picLocks noChangeAspect="1"/>
          </p:cNvPicPr>
          <p:nvPr/>
        </p:nvPicPr>
        <p:blipFill>
          <a:blip r:embed="rId2"/>
          <a:stretch>
            <a:fillRect/>
          </a:stretch>
        </p:blipFill>
        <p:spPr>
          <a:xfrm>
            <a:off x="8120833" y="2482872"/>
            <a:ext cx="3306859" cy="3763765"/>
          </a:xfrm>
          <a:prstGeom prst="rect">
            <a:avLst/>
          </a:prstGeom>
        </p:spPr>
      </p:pic>
      <p:pic>
        <p:nvPicPr>
          <p:cNvPr id="7" name="Resim 6">
            <a:extLst>
              <a:ext uri="{FF2B5EF4-FFF2-40B4-BE49-F238E27FC236}">
                <a16:creationId xmlns="" xmlns:a16="http://schemas.microsoft.com/office/drawing/2014/main" id="{AA5F6772-FB64-1B25-1B1F-A8E1A379D017}"/>
              </a:ext>
            </a:extLst>
          </p:cNvPr>
          <p:cNvPicPr>
            <a:picLocks noChangeAspect="1"/>
          </p:cNvPicPr>
          <p:nvPr/>
        </p:nvPicPr>
        <p:blipFill>
          <a:blip r:embed="rId3"/>
          <a:stretch>
            <a:fillRect/>
          </a:stretch>
        </p:blipFill>
        <p:spPr>
          <a:xfrm>
            <a:off x="4423526" y="2482874"/>
            <a:ext cx="3202707" cy="3763765"/>
          </a:xfrm>
          <a:prstGeom prst="rect">
            <a:avLst/>
          </a:prstGeom>
        </p:spPr>
      </p:pic>
      <p:pic>
        <p:nvPicPr>
          <p:cNvPr id="10" name="Resim 9">
            <a:extLst>
              <a:ext uri="{FF2B5EF4-FFF2-40B4-BE49-F238E27FC236}">
                <a16:creationId xmlns="" xmlns:a16="http://schemas.microsoft.com/office/drawing/2014/main" id="{D5439733-1FB9-DA68-6A01-B749EC520CE7}"/>
              </a:ext>
            </a:extLst>
          </p:cNvPr>
          <p:cNvPicPr>
            <a:picLocks noChangeAspect="1"/>
          </p:cNvPicPr>
          <p:nvPr/>
        </p:nvPicPr>
        <p:blipFill>
          <a:blip r:embed="rId4"/>
          <a:stretch>
            <a:fillRect/>
          </a:stretch>
        </p:blipFill>
        <p:spPr>
          <a:xfrm>
            <a:off x="707049" y="2482873"/>
            <a:ext cx="3221877" cy="3763765"/>
          </a:xfrm>
          <a:prstGeom prst="rect">
            <a:avLst/>
          </a:prstGeom>
        </p:spPr>
      </p:pic>
    </p:spTree>
    <p:extLst>
      <p:ext uri="{BB962C8B-B14F-4D97-AF65-F5344CB8AC3E}">
        <p14:creationId xmlns:p14="http://schemas.microsoft.com/office/powerpoint/2010/main" val="149025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146426077"/>
              </p:ext>
            </p:extLst>
          </p:nvPr>
        </p:nvGraphicFramePr>
        <p:xfrm>
          <a:off x="2555240" y="1114475"/>
          <a:ext cx="7081520" cy="846405"/>
        </p:xfrm>
        <a:graphic>
          <a:graphicData uri="http://schemas.openxmlformats.org/drawingml/2006/table">
            <a:tbl>
              <a:tblPr bandRow="1">
                <a:tableStyleId>{5C22544A-7EE6-4342-B048-85BDC9FD1C3A}</a:tableStyleId>
              </a:tblPr>
              <a:tblGrid>
                <a:gridCol w="7081520">
                  <a:extLst>
                    <a:ext uri="{9D8B030D-6E8A-4147-A177-3AD203B41FA5}">
                      <a16:colId xmlns="" xmlns:a16="http://schemas.microsoft.com/office/drawing/2014/main" val="20000"/>
                    </a:ext>
                  </a:extLst>
                </a:gridCol>
              </a:tblGrid>
              <a:tr h="846405">
                <a:tc>
                  <a:txBody>
                    <a:bodyPr/>
                    <a:lstStyle/>
                    <a:p>
                      <a:pPr algn="ctr">
                        <a:spcBef>
                          <a:spcPts val="135"/>
                        </a:spcBef>
                        <a:spcAft>
                          <a:spcPts val="0"/>
                        </a:spcAft>
                      </a:pPr>
                      <a:r>
                        <a:rPr lang="tr-TR" sz="1600" b="1" dirty="0">
                          <a:effectLst/>
                          <a:latin typeface="Times New Roman" panose="02020603050405020304" pitchFamily="18" charset="0"/>
                          <a:cs typeface="Times New Roman" panose="02020603050405020304" pitchFamily="18" charset="0"/>
                        </a:rPr>
                        <a:t>Sağlık Turizmi Tesisi ve Aracı Kurumlar için Sertifikasyon Süreçleri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bl>
          </a:graphicData>
        </a:graphic>
      </p:graphicFrame>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err="1">
                <a:solidFill>
                  <a:schemeClr val="bg1"/>
                </a:solidFill>
                <a:latin typeface="Times New Roman" panose="02020603050405020304" pitchFamily="18" charset="0"/>
                <a:cs typeface="Times New Roman" panose="02020603050405020304" pitchFamily="18" charset="0"/>
              </a:rPr>
              <a:t>Webinar</a:t>
            </a:r>
            <a:r>
              <a:rPr lang="tr-TR" dirty="0">
                <a:solidFill>
                  <a:schemeClr val="bg1"/>
                </a:solidFill>
                <a:latin typeface="Times New Roman" panose="02020603050405020304" pitchFamily="18" charset="0"/>
                <a:cs typeface="Times New Roman" panose="02020603050405020304" pitchFamily="18" charset="0"/>
              </a:rPr>
              <a:t> (2023)</a:t>
            </a:r>
          </a:p>
        </p:txBody>
      </p:sp>
      <p:pic>
        <p:nvPicPr>
          <p:cNvPr id="5" name="Resim 4">
            <a:extLst>
              <a:ext uri="{FF2B5EF4-FFF2-40B4-BE49-F238E27FC236}">
                <a16:creationId xmlns="" xmlns:a16="http://schemas.microsoft.com/office/drawing/2014/main" id="{6F78050F-8E78-57C9-88A2-FCD639201FCF}"/>
              </a:ext>
            </a:extLst>
          </p:cNvPr>
          <p:cNvPicPr>
            <a:picLocks noChangeAspect="1"/>
          </p:cNvPicPr>
          <p:nvPr/>
        </p:nvPicPr>
        <p:blipFill>
          <a:blip r:embed="rId2"/>
          <a:stretch>
            <a:fillRect/>
          </a:stretch>
        </p:blipFill>
        <p:spPr>
          <a:xfrm>
            <a:off x="4442570" y="2271791"/>
            <a:ext cx="3306859" cy="3763765"/>
          </a:xfrm>
          <a:prstGeom prst="rect">
            <a:avLst/>
          </a:prstGeom>
        </p:spPr>
      </p:pic>
    </p:spTree>
    <p:extLst>
      <p:ext uri="{BB962C8B-B14F-4D97-AF65-F5344CB8AC3E}">
        <p14:creationId xmlns:p14="http://schemas.microsoft.com/office/powerpoint/2010/main" val="322326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00802433"/>
              </p:ext>
            </p:extLst>
          </p:nvPr>
        </p:nvGraphicFramePr>
        <p:xfrm>
          <a:off x="863600" y="1124990"/>
          <a:ext cx="4246880" cy="447455"/>
        </p:xfrm>
        <a:graphic>
          <a:graphicData uri="http://schemas.openxmlformats.org/drawingml/2006/table">
            <a:tbl>
              <a:tblPr bandRow="1">
                <a:tableStyleId>{5C22544A-7EE6-4342-B048-85BDC9FD1C3A}</a:tableStyleId>
              </a:tblPr>
              <a:tblGrid>
                <a:gridCol w="4246880">
                  <a:extLst>
                    <a:ext uri="{9D8B030D-6E8A-4147-A177-3AD203B41FA5}">
                      <a16:colId xmlns="" xmlns:a16="http://schemas.microsoft.com/office/drawing/2014/main" val="20000"/>
                    </a:ext>
                  </a:extLst>
                </a:gridCol>
              </a:tblGrid>
              <a:tr h="447455">
                <a:tc>
                  <a:txBody>
                    <a:bodyPr/>
                    <a:lstStyle/>
                    <a:p>
                      <a:pPr marL="0" marR="0" lvl="0" indent="0" algn="ctr" defTabSz="914400" rtl="0" eaLnBrk="1" fontAlgn="auto" latinLnBrk="0" hangingPunct="1">
                        <a:lnSpc>
                          <a:spcPct val="100000"/>
                        </a:lnSpc>
                        <a:spcBef>
                          <a:spcPts val="135"/>
                        </a:spcBef>
                        <a:spcAft>
                          <a:spcPts val="0"/>
                        </a:spcAft>
                        <a:buClrTx/>
                        <a:buSzTx/>
                        <a:buFontTx/>
                        <a:buNone/>
                        <a:tabLst/>
                        <a:defRPr/>
                      </a:pPr>
                      <a:r>
                        <a:rPr lang="tr-TR" sz="1800" b="1" i="0" kern="1200" dirty="0">
                          <a:solidFill>
                            <a:schemeClr val="dk1"/>
                          </a:solidFill>
                          <a:effectLst/>
                          <a:latin typeface="+mn-lt"/>
                          <a:ea typeface="+mn-ea"/>
                          <a:cs typeface="+mn-cs"/>
                        </a:rPr>
                        <a:t>Mersin Şehir Hastanesi'ne Teknik Gezi</a:t>
                      </a:r>
                    </a:p>
                  </a:txBody>
                  <a:tcPr marL="0" marR="0" marT="0" marB="0" anchor="ctr"/>
                </a:tc>
                <a:extLst>
                  <a:ext uri="{0D108BD9-81ED-4DB2-BD59-A6C34878D82A}">
                    <a16:rowId xmlns="" xmlns:a16="http://schemas.microsoft.com/office/drawing/2014/main" val="10002"/>
                  </a:ext>
                </a:extLst>
              </a:tr>
            </a:tbl>
          </a:graphicData>
        </a:graphic>
      </p:graphicFrame>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Teknik Gezi (2023)  </a:t>
            </a:r>
          </a:p>
        </p:txBody>
      </p:sp>
      <p:graphicFrame>
        <p:nvGraphicFramePr>
          <p:cNvPr id="3" name="Tablo 2">
            <a:extLst>
              <a:ext uri="{FF2B5EF4-FFF2-40B4-BE49-F238E27FC236}">
                <a16:creationId xmlns="" xmlns:a16="http://schemas.microsoft.com/office/drawing/2014/main" id="{C3C9563B-CE6F-4868-C805-2527152180DC}"/>
              </a:ext>
            </a:extLst>
          </p:cNvPr>
          <p:cNvGraphicFramePr>
            <a:graphicFrameLocks noGrp="1"/>
          </p:cNvGraphicFramePr>
          <p:nvPr>
            <p:extLst>
              <p:ext uri="{D42A27DB-BD31-4B8C-83A1-F6EECF244321}">
                <p14:modId xmlns:p14="http://schemas.microsoft.com/office/powerpoint/2010/main" val="2153182011"/>
              </p:ext>
            </p:extLst>
          </p:nvPr>
        </p:nvGraphicFramePr>
        <p:xfrm>
          <a:off x="6457071" y="1124990"/>
          <a:ext cx="4871329" cy="447455"/>
        </p:xfrm>
        <a:graphic>
          <a:graphicData uri="http://schemas.openxmlformats.org/drawingml/2006/table">
            <a:tbl>
              <a:tblPr bandRow="1">
                <a:tableStyleId>{5C22544A-7EE6-4342-B048-85BDC9FD1C3A}</a:tableStyleId>
              </a:tblPr>
              <a:tblGrid>
                <a:gridCol w="4871329">
                  <a:extLst>
                    <a:ext uri="{9D8B030D-6E8A-4147-A177-3AD203B41FA5}">
                      <a16:colId xmlns="" xmlns:a16="http://schemas.microsoft.com/office/drawing/2014/main" val="20000"/>
                    </a:ext>
                  </a:extLst>
                </a:gridCol>
              </a:tblGrid>
              <a:tr h="447455">
                <a:tc>
                  <a:txBody>
                    <a:bodyPr/>
                    <a:lstStyle/>
                    <a:p>
                      <a:pPr marL="0" marR="0" lvl="0" indent="0" algn="ctr" defTabSz="914400" rtl="0" eaLnBrk="1" fontAlgn="auto" latinLnBrk="0" hangingPunct="1">
                        <a:lnSpc>
                          <a:spcPct val="100000"/>
                        </a:lnSpc>
                        <a:spcBef>
                          <a:spcPts val="135"/>
                        </a:spcBef>
                        <a:spcAft>
                          <a:spcPts val="0"/>
                        </a:spcAft>
                        <a:buClrTx/>
                        <a:buSzTx/>
                        <a:buFontTx/>
                        <a:buNone/>
                        <a:tabLst/>
                        <a:defRPr/>
                      </a:pPr>
                      <a:r>
                        <a:rPr lang="tr-TR" sz="1800" b="1" i="0" kern="1200" dirty="0">
                          <a:solidFill>
                            <a:schemeClr val="dk1"/>
                          </a:solidFill>
                          <a:effectLst/>
                          <a:latin typeface="+mn-lt"/>
                          <a:ea typeface="+mn-ea"/>
                          <a:cs typeface="+mn-cs"/>
                        </a:rPr>
                        <a:t>Tarsus MMT Amerikan Hastanesi'ne Teknik Gezi</a:t>
                      </a:r>
                    </a:p>
                  </a:txBody>
                  <a:tcPr marL="0" marR="0" marT="0" marB="0" anchor="ctr"/>
                </a:tc>
                <a:extLst>
                  <a:ext uri="{0D108BD9-81ED-4DB2-BD59-A6C34878D82A}">
                    <a16:rowId xmlns="" xmlns:a16="http://schemas.microsoft.com/office/drawing/2014/main" val="10003"/>
                  </a:ext>
                </a:extLst>
              </a:tr>
            </a:tbl>
          </a:graphicData>
        </a:graphic>
      </p:graphicFrame>
      <p:pic>
        <p:nvPicPr>
          <p:cNvPr id="8" name="Resim 7">
            <a:extLst>
              <a:ext uri="{FF2B5EF4-FFF2-40B4-BE49-F238E27FC236}">
                <a16:creationId xmlns="" xmlns:a16="http://schemas.microsoft.com/office/drawing/2014/main" id="{03686220-E094-6418-69C0-69D331CAEFAA}"/>
              </a:ext>
            </a:extLst>
          </p:cNvPr>
          <p:cNvPicPr>
            <a:picLocks noChangeAspect="1"/>
          </p:cNvPicPr>
          <p:nvPr/>
        </p:nvPicPr>
        <p:blipFill rotWithShape="1">
          <a:blip r:embed="rId2"/>
          <a:srcRect l="3604" t="4292" r="3307" b="2132"/>
          <a:stretch/>
        </p:blipFill>
        <p:spPr>
          <a:xfrm>
            <a:off x="479828" y="1974611"/>
            <a:ext cx="5148812" cy="3941280"/>
          </a:xfrm>
          <a:prstGeom prst="rect">
            <a:avLst/>
          </a:prstGeom>
        </p:spPr>
      </p:pic>
      <p:pic>
        <p:nvPicPr>
          <p:cNvPr id="10" name="Resim 9">
            <a:extLst>
              <a:ext uri="{FF2B5EF4-FFF2-40B4-BE49-F238E27FC236}">
                <a16:creationId xmlns="" xmlns:a16="http://schemas.microsoft.com/office/drawing/2014/main" id="{FA2C3335-8DEF-B87A-F2CD-B7D2A9BC2483}"/>
              </a:ext>
            </a:extLst>
          </p:cNvPr>
          <p:cNvPicPr>
            <a:picLocks noChangeAspect="1"/>
          </p:cNvPicPr>
          <p:nvPr/>
        </p:nvPicPr>
        <p:blipFill>
          <a:blip r:embed="rId3"/>
          <a:stretch>
            <a:fillRect/>
          </a:stretch>
        </p:blipFill>
        <p:spPr>
          <a:xfrm>
            <a:off x="6457070" y="1974611"/>
            <a:ext cx="5064369" cy="3941280"/>
          </a:xfrm>
          <a:prstGeom prst="rect">
            <a:avLst/>
          </a:prstGeom>
        </p:spPr>
      </p:pic>
    </p:spTree>
    <p:extLst>
      <p:ext uri="{BB962C8B-B14F-4D97-AF65-F5344CB8AC3E}">
        <p14:creationId xmlns:p14="http://schemas.microsoft.com/office/powerpoint/2010/main" val="344448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Teknik Gezi (2023)</a:t>
            </a:r>
          </a:p>
        </p:txBody>
      </p:sp>
      <p:graphicFrame>
        <p:nvGraphicFramePr>
          <p:cNvPr id="12" name="Tablo 11">
            <a:extLst>
              <a:ext uri="{FF2B5EF4-FFF2-40B4-BE49-F238E27FC236}">
                <a16:creationId xmlns="" xmlns:a16="http://schemas.microsoft.com/office/drawing/2014/main" id="{6766B5DB-FE07-E46A-E436-16682350260E}"/>
              </a:ext>
            </a:extLst>
          </p:cNvPr>
          <p:cNvGraphicFramePr>
            <a:graphicFrameLocks noGrp="1"/>
          </p:cNvGraphicFramePr>
          <p:nvPr>
            <p:extLst>
              <p:ext uri="{D42A27DB-BD31-4B8C-83A1-F6EECF244321}">
                <p14:modId xmlns:p14="http://schemas.microsoft.com/office/powerpoint/2010/main" val="4238726792"/>
              </p:ext>
            </p:extLst>
          </p:nvPr>
        </p:nvGraphicFramePr>
        <p:xfrm>
          <a:off x="3787996" y="1126351"/>
          <a:ext cx="4257040" cy="549275"/>
        </p:xfrm>
        <a:graphic>
          <a:graphicData uri="http://schemas.openxmlformats.org/drawingml/2006/table">
            <a:tbl>
              <a:tblPr bandRow="1">
                <a:tableStyleId>{5C22544A-7EE6-4342-B048-85BDC9FD1C3A}</a:tableStyleId>
              </a:tblPr>
              <a:tblGrid>
                <a:gridCol w="4257040">
                  <a:extLst>
                    <a:ext uri="{9D8B030D-6E8A-4147-A177-3AD203B41FA5}">
                      <a16:colId xmlns="" xmlns:a16="http://schemas.microsoft.com/office/drawing/2014/main" val="20000"/>
                    </a:ext>
                  </a:extLst>
                </a:gridCol>
              </a:tblGrid>
              <a:tr h="549275">
                <a:tc>
                  <a:txBody>
                    <a:bodyPr/>
                    <a:lstStyle/>
                    <a:p>
                      <a:pPr algn="ctr"/>
                      <a:r>
                        <a:rPr lang="tr-TR" sz="1800" b="1" i="0" kern="1200" dirty="0">
                          <a:solidFill>
                            <a:schemeClr val="dk1"/>
                          </a:solidFill>
                          <a:effectLst/>
                          <a:latin typeface="+mn-lt"/>
                          <a:ea typeface="+mn-ea"/>
                          <a:cs typeface="+mn-cs"/>
                        </a:rPr>
                        <a:t>Lise Öğrencilerine Bölüm Tanıtımı</a:t>
                      </a:r>
                    </a:p>
                  </a:txBody>
                  <a:tcPr marL="0" marR="0" marT="0" marB="0" anchor="ctr"/>
                </a:tc>
                <a:extLst>
                  <a:ext uri="{0D108BD9-81ED-4DB2-BD59-A6C34878D82A}">
                    <a16:rowId xmlns="" xmlns:a16="http://schemas.microsoft.com/office/drawing/2014/main" val="10002"/>
                  </a:ext>
                </a:extLst>
              </a:tr>
            </a:tbl>
          </a:graphicData>
        </a:graphic>
      </p:graphicFrame>
      <p:sp>
        <p:nvSpPr>
          <p:cNvPr id="2" name="Metin kutusu 1">
            <a:extLst>
              <a:ext uri="{FF2B5EF4-FFF2-40B4-BE49-F238E27FC236}">
                <a16:creationId xmlns="" xmlns:a16="http://schemas.microsoft.com/office/drawing/2014/main" id="{1D0170EA-FBB2-8E6C-3307-8CB4CDA5CA06}"/>
              </a:ext>
            </a:extLst>
          </p:cNvPr>
          <p:cNvSpPr txBox="1"/>
          <p:nvPr/>
        </p:nvSpPr>
        <p:spPr>
          <a:xfrm>
            <a:off x="1051560" y="1919853"/>
            <a:ext cx="10088880" cy="923330"/>
          </a:xfrm>
          <a:prstGeom prst="rect">
            <a:avLst/>
          </a:prstGeom>
          <a:noFill/>
        </p:spPr>
        <p:txBody>
          <a:bodyPr wrap="square">
            <a:spAutoFit/>
          </a:bodyPr>
          <a:lstStyle/>
          <a:p>
            <a:pPr algn="just"/>
            <a:r>
              <a:rPr lang="tr-TR" b="0" i="0" dirty="0">
                <a:effectLst/>
                <a:latin typeface="Roboto Regular"/>
              </a:rPr>
              <a:t>Tarsus Gülserin </a:t>
            </a:r>
            <a:r>
              <a:rPr lang="tr-TR" b="0" i="0" dirty="0" err="1">
                <a:effectLst/>
                <a:latin typeface="Roboto Regular"/>
              </a:rPr>
              <a:t>Günaştı</a:t>
            </a:r>
            <a:r>
              <a:rPr lang="tr-TR" b="0" i="0" dirty="0">
                <a:effectLst/>
                <a:latin typeface="Roboto Regular"/>
              </a:rPr>
              <a:t> Mesleki ve Teknik Anadolu Lisesi öğrencilerine Tarsus Üniversitesi Sağlık Yönetimi bölüm tanıtımı yapılarak; üniversitemizin fiziki koşullarını göstermek amacıyla teknik gezi düzenlendi.</a:t>
            </a:r>
            <a:endParaRPr lang="tr-TR" dirty="0"/>
          </a:p>
        </p:txBody>
      </p:sp>
      <p:pic>
        <p:nvPicPr>
          <p:cNvPr id="4" name="Resim 3">
            <a:extLst>
              <a:ext uri="{FF2B5EF4-FFF2-40B4-BE49-F238E27FC236}">
                <a16:creationId xmlns="" xmlns:a16="http://schemas.microsoft.com/office/drawing/2014/main" id="{E1E8EF51-AD47-6C8C-DC3C-9D8D37420977}"/>
              </a:ext>
            </a:extLst>
          </p:cNvPr>
          <p:cNvPicPr>
            <a:picLocks noChangeAspect="1"/>
          </p:cNvPicPr>
          <p:nvPr/>
        </p:nvPicPr>
        <p:blipFill>
          <a:blip r:embed="rId2"/>
          <a:stretch>
            <a:fillRect/>
          </a:stretch>
        </p:blipFill>
        <p:spPr>
          <a:xfrm>
            <a:off x="2275840" y="2947000"/>
            <a:ext cx="7640320" cy="3138603"/>
          </a:xfrm>
          <a:prstGeom prst="rect">
            <a:avLst/>
          </a:prstGeom>
        </p:spPr>
      </p:pic>
    </p:spTree>
    <p:extLst>
      <p:ext uri="{BB962C8B-B14F-4D97-AF65-F5344CB8AC3E}">
        <p14:creationId xmlns:p14="http://schemas.microsoft.com/office/powerpoint/2010/main" val="116817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Söyleşi (2023)</a:t>
            </a:r>
          </a:p>
        </p:txBody>
      </p:sp>
      <p:sp>
        <p:nvSpPr>
          <p:cNvPr id="4" name="Metin kutusu 3">
            <a:extLst>
              <a:ext uri="{FF2B5EF4-FFF2-40B4-BE49-F238E27FC236}">
                <a16:creationId xmlns="" xmlns:a16="http://schemas.microsoft.com/office/drawing/2014/main" id="{434E1B36-2CE6-7B0E-1E2D-CAC4070E86B0}"/>
              </a:ext>
            </a:extLst>
          </p:cNvPr>
          <p:cNvSpPr txBox="1"/>
          <p:nvPr/>
        </p:nvSpPr>
        <p:spPr>
          <a:xfrm>
            <a:off x="1051560" y="1294107"/>
            <a:ext cx="10088880" cy="923330"/>
          </a:xfrm>
          <a:prstGeom prst="rect">
            <a:avLst/>
          </a:prstGeom>
          <a:noFill/>
        </p:spPr>
        <p:txBody>
          <a:bodyPr wrap="square">
            <a:spAutoFit/>
          </a:bodyPr>
          <a:lstStyle/>
          <a:p>
            <a:pPr algn="just"/>
            <a:r>
              <a:rPr lang="tr-TR" b="0" i="0" dirty="0">
                <a:effectLst/>
                <a:latin typeface="Roboto Regular"/>
              </a:rPr>
              <a:t>Bölümümüz öğretim üyelerinden Dr. Öğr. Üyesi Sait SÖYLER, TÜBİTAK Bilim Söyleşileri kapsamında </a:t>
            </a:r>
            <a:r>
              <a:rPr lang="tr-TR" dirty="0">
                <a:latin typeface="Roboto Regular"/>
              </a:rPr>
              <a:t>3 farklı ortaokulda </a:t>
            </a:r>
            <a:r>
              <a:rPr lang="tr-TR" b="0" i="0" dirty="0">
                <a:effectLst/>
                <a:latin typeface="Roboto Regular"/>
              </a:rPr>
              <a:t>“Sağlık İnanç Modeli Bağlamında Tütün Bağımlılığı ile Mücadele” konulu söyleşi gerçekleştirmiştir.</a:t>
            </a:r>
            <a:endParaRPr lang="tr-TR" dirty="0"/>
          </a:p>
        </p:txBody>
      </p:sp>
      <p:pic>
        <p:nvPicPr>
          <p:cNvPr id="3" name="Resim 2">
            <a:extLst>
              <a:ext uri="{FF2B5EF4-FFF2-40B4-BE49-F238E27FC236}">
                <a16:creationId xmlns="" xmlns:a16="http://schemas.microsoft.com/office/drawing/2014/main" id="{ADE11742-DFAE-0C9B-B19D-D4CEBD1FB384}"/>
              </a:ext>
            </a:extLst>
          </p:cNvPr>
          <p:cNvPicPr>
            <a:picLocks noChangeAspect="1"/>
          </p:cNvPicPr>
          <p:nvPr/>
        </p:nvPicPr>
        <p:blipFill>
          <a:blip r:embed="rId2"/>
          <a:stretch>
            <a:fillRect/>
          </a:stretch>
        </p:blipFill>
        <p:spPr>
          <a:xfrm>
            <a:off x="6096000" y="2707980"/>
            <a:ext cx="4423406" cy="3405718"/>
          </a:xfrm>
          <a:prstGeom prst="rect">
            <a:avLst/>
          </a:prstGeom>
        </p:spPr>
      </p:pic>
      <p:pic>
        <p:nvPicPr>
          <p:cNvPr id="7" name="Resim 6">
            <a:extLst>
              <a:ext uri="{FF2B5EF4-FFF2-40B4-BE49-F238E27FC236}">
                <a16:creationId xmlns="" xmlns:a16="http://schemas.microsoft.com/office/drawing/2014/main" id="{0CF9DB86-06FE-7CC7-C150-BD2294E7549E}"/>
              </a:ext>
            </a:extLst>
          </p:cNvPr>
          <p:cNvPicPr>
            <a:picLocks noChangeAspect="1"/>
          </p:cNvPicPr>
          <p:nvPr/>
        </p:nvPicPr>
        <p:blipFill>
          <a:blip r:embed="rId3"/>
          <a:stretch>
            <a:fillRect/>
          </a:stretch>
        </p:blipFill>
        <p:spPr>
          <a:xfrm>
            <a:off x="1453892" y="2707980"/>
            <a:ext cx="3561776" cy="3405718"/>
          </a:xfrm>
          <a:prstGeom prst="rect">
            <a:avLst/>
          </a:prstGeom>
        </p:spPr>
      </p:pic>
    </p:spTree>
    <p:extLst>
      <p:ext uri="{BB962C8B-B14F-4D97-AF65-F5344CB8AC3E}">
        <p14:creationId xmlns:p14="http://schemas.microsoft.com/office/powerpoint/2010/main" val="409411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241303" y="260058"/>
            <a:ext cx="5519584" cy="627763"/>
          </a:xfrm>
          <a:prstGeom prst="rect">
            <a:avLst/>
          </a:prstGeom>
        </p:spPr>
        <p:txBody>
          <a:bodyPr vert="horz" wrap="square" lIns="0" tIns="12092" rIns="0" bIns="0" rtlCol="0" anchor="ctr">
            <a:spAutoFit/>
          </a:bodyPr>
          <a:lstStyle/>
          <a:p>
            <a:pPr marL="11516" algn="r">
              <a:lnSpc>
                <a:spcPct val="100000"/>
              </a:lnSpc>
              <a:spcBef>
                <a:spcPts val="95"/>
              </a:spcBef>
            </a:pPr>
            <a:r>
              <a:rPr lang="tr-TR" sz="4000" spc="-109" dirty="0">
                <a:solidFill>
                  <a:schemeClr val="bg1"/>
                </a:solidFill>
                <a:latin typeface="Times New Roman" panose="02020603050405020304" pitchFamily="18" charset="0"/>
                <a:cs typeface="Times New Roman" panose="02020603050405020304" pitchFamily="18" charset="0"/>
              </a:rPr>
              <a:t>Bölüm  Kuruluşu </a:t>
            </a:r>
            <a:endParaRPr sz="4000" spc="-109" dirty="0">
              <a:solidFill>
                <a:schemeClr val="bg1"/>
              </a:solidFill>
              <a:latin typeface="Times New Roman" panose="02020603050405020304" pitchFamily="18" charset="0"/>
              <a:cs typeface="Times New Roman" panose="02020603050405020304" pitchFamily="18" charset="0"/>
            </a:endParaRPr>
          </a:p>
        </p:txBody>
      </p:sp>
      <p:sp>
        <p:nvSpPr>
          <p:cNvPr id="4" name="Dikdörtgen 3"/>
          <p:cNvSpPr/>
          <p:nvPr/>
        </p:nvSpPr>
        <p:spPr>
          <a:xfrm>
            <a:off x="811095" y="2105561"/>
            <a:ext cx="10569810" cy="1323439"/>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18.05.2018 tarihinde Mersin’in Tarsus ilçesinde faaliyetine başlayan üniversitemizde toplamda bir enstitü, yedi fakülte ve üç adet de meslek yüksekokulu bulunmaktadır. Uygulamalı Bilimler Fakültesi bünyesinde yer alan Sağlık Yönetimi bölümümüz 2021 yılı itibariyle faaliyetlerine başlamıştır.</a:t>
            </a:r>
          </a:p>
          <a:p>
            <a:pPr algn="just"/>
            <a:endParaRPr lang="tr-TR"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43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Konferans (2023)</a:t>
            </a:r>
          </a:p>
        </p:txBody>
      </p:sp>
      <p:pic>
        <p:nvPicPr>
          <p:cNvPr id="5" name="Resim 4">
            <a:extLst>
              <a:ext uri="{FF2B5EF4-FFF2-40B4-BE49-F238E27FC236}">
                <a16:creationId xmlns="" xmlns:a16="http://schemas.microsoft.com/office/drawing/2014/main" id="{E8F3D1A8-E70C-89CC-79DC-E8666E77F9E4}"/>
              </a:ext>
            </a:extLst>
          </p:cNvPr>
          <p:cNvPicPr>
            <a:picLocks noChangeAspect="1"/>
          </p:cNvPicPr>
          <p:nvPr/>
        </p:nvPicPr>
        <p:blipFill>
          <a:blip r:embed="rId2"/>
          <a:stretch>
            <a:fillRect/>
          </a:stretch>
        </p:blipFill>
        <p:spPr>
          <a:xfrm>
            <a:off x="2710818" y="3327620"/>
            <a:ext cx="6431715" cy="2865832"/>
          </a:xfrm>
          <a:prstGeom prst="rect">
            <a:avLst/>
          </a:prstGeom>
        </p:spPr>
      </p:pic>
      <p:pic>
        <p:nvPicPr>
          <p:cNvPr id="9" name="Resim 8">
            <a:extLst>
              <a:ext uri="{FF2B5EF4-FFF2-40B4-BE49-F238E27FC236}">
                <a16:creationId xmlns="" xmlns:a16="http://schemas.microsoft.com/office/drawing/2014/main" id="{1267D8E5-4DFE-5AF3-01CA-468D41FAD7B7}"/>
              </a:ext>
            </a:extLst>
          </p:cNvPr>
          <p:cNvPicPr>
            <a:picLocks noChangeAspect="1"/>
          </p:cNvPicPr>
          <p:nvPr/>
        </p:nvPicPr>
        <p:blipFill rotWithShape="1">
          <a:blip r:embed="rId3"/>
          <a:srcRect l="11901" t="10805" r="6980"/>
          <a:stretch/>
        </p:blipFill>
        <p:spPr>
          <a:xfrm>
            <a:off x="8277033" y="1155414"/>
            <a:ext cx="3517434" cy="2119480"/>
          </a:xfrm>
          <a:prstGeom prst="rect">
            <a:avLst/>
          </a:prstGeom>
        </p:spPr>
      </p:pic>
      <p:pic>
        <p:nvPicPr>
          <p:cNvPr id="11" name="Resim 10">
            <a:extLst>
              <a:ext uri="{FF2B5EF4-FFF2-40B4-BE49-F238E27FC236}">
                <a16:creationId xmlns="" xmlns:a16="http://schemas.microsoft.com/office/drawing/2014/main" id="{3F422AC5-51EB-9F21-D47C-20B747D58046}"/>
              </a:ext>
            </a:extLst>
          </p:cNvPr>
          <p:cNvPicPr>
            <a:picLocks noChangeAspect="1"/>
          </p:cNvPicPr>
          <p:nvPr/>
        </p:nvPicPr>
        <p:blipFill rotWithShape="1">
          <a:blip r:embed="rId4"/>
          <a:srcRect b="22936"/>
          <a:stretch/>
        </p:blipFill>
        <p:spPr>
          <a:xfrm>
            <a:off x="244218" y="977069"/>
            <a:ext cx="3332102" cy="2234276"/>
          </a:xfrm>
          <a:prstGeom prst="rect">
            <a:avLst/>
          </a:prstGeom>
        </p:spPr>
      </p:pic>
      <p:graphicFrame>
        <p:nvGraphicFramePr>
          <p:cNvPr id="12" name="Tablo 11">
            <a:extLst>
              <a:ext uri="{FF2B5EF4-FFF2-40B4-BE49-F238E27FC236}">
                <a16:creationId xmlns="" xmlns:a16="http://schemas.microsoft.com/office/drawing/2014/main" id="{6766B5DB-FE07-E46A-E436-16682350260E}"/>
              </a:ext>
            </a:extLst>
          </p:cNvPr>
          <p:cNvGraphicFramePr>
            <a:graphicFrameLocks noGrp="1"/>
          </p:cNvGraphicFramePr>
          <p:nvPr>
            <p:extLst>
              <p:ext uri="{D42A27DB-BD31-4B8C-83A1-F6EECF244321}">
                <p14:modId xmlns:p14="http://schemas.microsoft.com/office/powerpoint/2010/main" val="2551934255"/>
              </p:ext>
            </p:extLst>
          </p:nvPr>
        </p:nvGraphicFramePr>
        <p:xfrm>
          <a:off x="3798156" y="1603871"/>
          <a:ext cx="4257040" cy="793502"/>
        </p:xfrm>
        <a:graphic>
          <a:graphicData uri="http://schemas.openxmlformats.org/drawingml/2006/table">
            <a:tbl>
              <a:tblPr bandRow="1">
                <a:tableStyleId>{5C22544A-7EE6-4342-B048-85BDC9FD1C3A}</a:tableStyleId>
              </a:tblPr>
              <a:tblGrid>
                <a:gridCol w="4257040">
                  <a:extLst>
                    <a:ext uri="{9D8B030D-6E8A-4147-A177-3AD203B41FA5}">
                      <a16:colId xmlns="" xmlns:a16="http://schemas.microsoft.com/office/drawing/2014/main" val="20000"/>
                    </a:ext>
                  </a:extLst>
                </a:gridCol>
              </a:tblGrid>
              <a:tr h="793502">
                <a:tc>
                  <a:txBody>
                    <a:bodyPr/>
                    <a:lstStyle/>
                    <a:p>
                      <a:pPr marL="0" marR="0" lvl="0" indent="0" algn="ctr" defTabSz="914400" rtl="0" eaLnBrk="1" fontAlgn="auto" latinLnBrk="0" hangingPunct="1">
                        <a:lnSpc>
                          <a:spcPct val="100000"/>
                        </a:lnSpc>
                        <a:spcBef>
                          <a:spcPts val="135"/>
                        </a:spcBef>
                        <a:spcAft>
                          <a:spcPts val="0"/>
                        </a:spcAft>
                        <a:buClrTx/>
                        <a:buSzTx/>
                        <a:buFontTx/>
                        <a:buNone/>
                        <a:tabLst/>
                        <a:defRPr/>
                      </a:pPr>
                      <a:r>
                        <a:rPr lang="tr-TR" sz="2400" b="1" i="0" kern="1200" dirty="0">
                          <a:solidFill>
                            <a:schemeClr val="dk1"/>
                          </a:solidFill>
                          <a:effectLst/>
                          <a:latin typeface="+mn-lt"/>
                          <a:ea typeface="+mn-ea"/>
                          <a:cs typeface="+mn-cs"/>
                        </a:rPr>
                        <a:t>18 Aralık Sağlık Yöneticileri Günü</a:t>
                      </a:r>
                    </a:p>
                  </a:txBody>
                  <a:tcPr marL="0" marR="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47180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 xmlns:a16="http://schemas.microsoft.com/office/drawing/2014/main" id="{6F9B3492-F9A9-4DB9-851C-41B1DCA82E36}"/>
              </a:ext>
            </a:extLst>
          </p:cNvPr>
          <p:cNvSpPr>
            <a:spLocks noGrp="1"/>
          </p:cNvSpPr>
          <p:nvPr>
            <p:ph type="title"/>
          </p:nvPr>
        </p:nvSpPr>
        <p:spPr>
          <a:xfrm>
            <a:off x="912092" y="254289"/>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Eğitime Katılım (2023)</a:t>
            </a:r>
          </a:p>
        </p:txBody>
      </p:sp>
      <p:sp>
        <p:nvSpPr>
          <p:cNvPr id="4" name="Metin kutusu 3">
            <a:extLst>
              <a:ext uri="{FF2B5EF4-FFF2-40B4-BE49-F238E27FC236}">
                <a16:creationId xmlns="" xmlns:a16="http://schemas.microsoft.com/office/drawing/2014/main" id="{434E1B36-2CE6-7B0E-1E2D-CAC4070E86B0}"/>
              </a:ext>
            </a:extLst>
          </p:cNvPr>
          <p:cNvSpPr txBox="1"/>
          <p:nvPr/>
        </p:nvSpPr>
        <p:spPr>
          <a:xfrm>
            <a:off x="1051560" y="1523832"/>
            <a:ext cx="10088880" cy="646331"/>
          </a:xfrm>
          <a:prstGeom prst="rect">
            <a:avLst/>
          </a:prstGeom>
          <a:noFill/>
        </p:spPr>
        <p:txBody>
          <a:bodyPr wrap="square">
            <a:spAutoFit/>
          </a:bodyPr>
          <a:lstStyle/>
          <a:p>
            <a:pPr algn="just"/>
            <a:r>
              <a:rPr lang="tr-TR" b="0" i="0" dirty="0">
                <a:effectLst/>
                <a:latin typeface="Roboto Regular"/>
              </a:rPr>
              <a:t>Türkiye’deki akreditasyon başvuru ve değerlendirme süreçleri hakkında bilgi vermek üzere Doç. Dr. Adem AKBIYIK tarafından yapılan toplantıya, bölümümüz olarak aktif katılım sağladık.</a:t>
            </a:r>
            <a:endParaRPr lang="tr-TR" dirty="0"/>
          </a:p>
        </p:txBody>
      </p:sp>
      <p:pic>
        <p:nvPicPr>
          <p:cNvPr id="8" name="Resim 7">
            <a:extLst>
              <a:ext uri="{FF2B5EF4-FFF2-40B4-BE49-F238E27FC236}">
                <a16:creationId xmlns="" xmlns:a16="http://schemas.microsoft.com/office/drawing/2014/main" id="{E7435898-F25A-C98C-3B2D-0DE855600079}"/>
              </a:ext>
            </a:extLst>
          </p:cNvPr>
          <p:cNvPicPr>
            <a:picLocks noChangeAspect="1"/>
          </p:cNvPicPr>
          <p:nvPr/>
        </p:nvPicPr>
        <p:blipFill>
          <a:blip r:embed="rId2"/>
          <a:stretch>
            <a:fillRect/>
          </a:stretch>
        </p:blipFill>
        <p:spPr>
          <a:xfrm>
            <a:off x="1856339" y="2873581"/>
            <a:ext cx="8479322" cy="2675514"/>
          </a:xfrm>
          <a:prstGeom prst="rect">
            <a:avLst/>
          </a:prstGeom>
        </p:spPr>
      </p:pic>
    </p:spTree>
    <p:extLst>
      <p:ext uri="{BB962C8B-B14F-4D97-AF65-F5344CB8AC3E}">
        <p14:creationId xmlns:p14="http://schemas.microsoft.com/office/powerpoint/2010/main" val="193235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4938" y="219076"/>
            <a:ext cx="8513379" cy="615553"/>
          </a:xfrm>
          <a:prstGeom prst="rect">
            <a:avLst/>
          </a:prstGeom>
        </p:spPr>
        <p:txBody>
          <a:bodyPr vert="horz" wrap="square" lIns="0" tIns="0" rIns="0" bIns="0" rtlCol="0">
            <a:spAutoFit/>
          </a:bodyPr>
          <a:lstStyle/>
          <a:p>
            <a:pPr marL="106680" algn="r">
              <a:lnSpc>
                <a:spcPct val="100000"/>
              </a:lnSpc>
            </a:pPr>
            <a:r>
              <a:rPr sz="4000" b="1" spc="40" dirty="0">
                <a:solidFill>
                  <a:schemeClr val="bg1"/>
                </a:solidFill>
                <a:latin typeface="Times New Roman" panose="02020603050405020304" pitchFamily="18" charset="0"/>
                <a:cs typeface="Times New Roman" panose="02020603050405020304" pitchFamily="18" charset="0"/>
              </a:rPr>
              <a:t>P</a:t>
            </a:r>
            <a:r>
              <a:rPr lang="tr-TR" sz="4000" b="1" spc="40" dirty="0" err="1">
                <a:solidFill>
                  <a:schemeClr val="bg1"/>
                </a:solidFill>
                <a:latin typeface="Times New Roman" panose="02020603050405020304" pitchFamily="18" charset="0"/>
                <a:cs typeface="Times New Roman" panose="02020603050405020304" pitchFamily="18" charset="0"/>
              </a:rPr>
              <a:t>rojeler</a:t>
            </a:r>
            <a:r>
              <a:rPr lang="tr-TR" sz="4000" b="1" spc="40" dirty="0">
                <a:solidFill>
                  <a:schemeClr val="bg1"/>
                </a:solidFill>
                <a:latin typeface="Times New Roman" panose="02020603050405020304" pitchFamily="18" charset="0"/>
                <a:cs typeface="Times New Roman" panose="02020603050405020304" pitchFamily="18" charset="0"/>
              </a:rPr>
              <a:t> – 2023</a:t>
            </a:r>
            <a:endParaRPr sz="4000" b="1" spc="4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19490" y="1823073"/>
            <a:ext cx="7874550" cy="276999"/>
          </a:xfrm>
          <a:prstGeom prst="rect">
            <a:avLst/>
          </a:prstGeom>
        </p:spPr>
        <p:txBody>
          <a:bodyPr vert="horz" wrap="square" lIns="0" tIns="0" rIns="0" bIns="0" rtlCol="0">
            <a:spAutoFit/>
          </a:bodyPr>
          <a:lstStyle/>
          <a:p>
            <a:pPr marL="12700">
              <a:lnSpc>
                <a:spcPct val="100000"/>
              </a:lnSpc>
            </a:pPr>
            <a:r>
              <a:rPr sz="1800" b="1" spc="-15" dirty="0">
                <a:latin typeface="Calibri"/>
                <a:cs typeface="Calibri"/>
              </a:rPr>
              <a:t>TÜB</a:t>
            </a:r>
            <a:r>
              <a:rPr sz="1800" b="1" spc="-10" dirty="0">
                <a:latin typeface="Calibri"/>
                <a:cs typeface="Calibri"/>
              </a:rPr>
              <a:t>İ</a:t>
            </a:r>
            <a:r>
              <a:rPr sz="1800" b="1" spc="-150" dirty="0">
                <a:latin typeface="Calibri"/>
                <a:cs typeface="Calibri"/>
              </a:rPr>
              <a:t>T</a:t>
            </a:r>
            <a:r>
              <a:rPr sz="1800" b="1" spc="-20" dirty="0">
                <a:latin typeface="Calibri"/>
                <a:cs typeface="Calibri"/>
              </a:rPr>
              <a:t>A</a:t>
            </a:r>
            <a:r>
              <a:rPr sz="1800" b="1" spc="-10" dirty="0">
                <a:latin typeface="Calibri"/>
                <a:cs typeface="Calibri"/>
              </a:rPr>
              <a:t>K</a:t>
            </a:r>
            <a:r>
              <a:rPr sz="1800" b="1" spc="5" dirty="0">
                <a:latin typeface="Calibri"/>
                <a:cs typeface="Calibri"/>
              </a:rPr>
              <a:t> </a:t>
            </a:r>
            <a:r>
              <a:rPr sz="1800" b="1" spc="-10" dirty="0">
                <a:latin typeface="Calibri"/>
                <a:cs typeface="Calibri"/>
              </a:rPr>
              <a:t>220</a:t>
            </a:r>
            <a:r>
              <a:rPr sz="1800" b="1" spc="-15" dirty="0">
                <a:latin typeface="Calibri"/>
                <a:cs typeface="Calibri"/>
              </a:rPr>
              <a:t>9</a:t>
            </a:r>
            <a:r>
              <a:rPr sz="1800" b="1" spc="-5" dirty="0">
                <a:latin typeface="Calibri"/>
                <a:cs typeface="Calibri"/>
              </a:rPr>
              <a:t>-</a:t>
            </a:r>
            <a:r>
              <a:rPr sz="1800" b="1" spc="-15" dirty="0">
                <a:latin typeface="Calibri"/>
                <a:cs typeface="Calibri"/>
              </a:rPr>
              <a:t>A</a:t>
            </a:r>
            <a:r>
              <a:rPr sz="1800" b="1" dirty="0">
                <a:latin typeface="Calibri"/>
                <a:cs typeface="Calibri"/>
              </a:rPr>
              <a:t> </a:t>
            </a:r>
            <a:r>
              <a:rPr sz="1800" b="1" spc="-15" dirty="0">
                <a:latin typeface="Calibri"/>
                <a:cs typeface="Calibri"/>
              </a:rPr>
              <a:t>Üni</a:t>
            </a:r>
            <a:r>
              <a:rPr sz="1800" b="1" spc="-20" dirty="0">
                <a:latin typeface="Calibri"/>
                <a:cs typeface="Calibri"/>
              </a:rPr>
              <a:t>v</a:t>
            </a:r>
            <a:r>
              <a:rPr sz="1800" b="1" spc="-10" dirty="0">
                <a:latin typeface="Calibri"/>
                <a:cs typeface="Calibri"/>
              </a:rPr>
              <a:t>e</a:t>
            </a:r>
            <a:r>
              <a:rPr sz="1800" b="1" spc="-25" dirty="0">
                <a:latin typeface="Calibri"/>
                <a:cs typeface="Calibri"/>
              </a:rPr>
              <a:t>r</a:t>
            </a:r>
            <a:r>
              <a:rPr sz="1800" b="1" spc="-20" dirty="0">
                <a:latin typeface="Calibri"/>
                <a:cs typeface="Calibri"/>
              </a:rPr>
              <a:t>s</a:t>
            </a:r>
            <a:r>
              <a:rPr sz="1800" b="1" spc="-10" dirty="0">
                <a:latin typeface="Calibri"/>
                <a:cs typeface="Calibri"/>
              </a:rPr>
              <a:t>i</a:t>
            </a:r>
            <a:r>
              <a:rPr sz="1800" b="1" spc="-35" dirty="0">
                <a:latin typeface="Calibri"/>
                <a:cs typeface="Calibri"/>
              </a:rPr>
              <a:t>t</a:t>
            </a:r>
            <a:r>
              <a:rPr sz="1800" b="1" dirty="0">
                <a:latin typeface="Calibri"/>
                <a:cs typeface="Calibri"/>
              </a:rPr>
              <a:t>e</a:t>
            </a:r>
            <a:r>
              <a:rPr sz="1800" b="1" spc="-5" dirty="0">
                <a:latin typeface="Calibri"/>
                <a:cs typeface="Calibri"/>
              </a:rPr>
              <a:t> Öğ</a:t>
            </a:r>
            <a:r>
              <a:rPr sz="1800" b="1" spc="-25" dirty="0">
                <a:latin typeface="Calibri"/>
                <a:cs typeface="Calibri"/>
              </a:rPr>
              <a:t>r</a:t>
            </a:r>
            <a:r>
              <a:rPr sz="1800" b="1" spc="-10" dirty="0">
                <a:latin typeface="Calibri"/>
                <a:cs typeface="Calibri"/>
              </a:rPr>
              <a:t>e</a:t>
            </a:r>
            <a:r>
              <a:rPr sz="1800" b="1" spc="-15" dirty="0">
                <a:latin typeface="Calibri"/>
                <a:cs typeface="Calibri"/>
              </a:rPr>
              <a:t>n</a:t>
            </a:r>
            <a:r>
              <a:rPr sz="1800" b="1" spc="-5" dirty="0">
                <a:latin typeface="Calibri"/>
                <a:cs typeface="Calibri"/>
              </a:rPr>
              <a:t>c</a:t>
            </a:r>
            <a:r>
              <a:rPr sz="1800" b="1" spc="-10" dirty="0">
                <a:latin typeface="Calibri"/>
                <a:cs typeface="Calibri"/>
              </a:rPr>
              <a:t>ile</a:t>
            </a:r>
            <a:r>
              <a:rPr sz="1800" b="1" spc="-5" dirty="0">
                <a:latin typeface="Calibri"/>
                <a:cs typeface="Calibri"/>
              </a:rPr>
              <a:t>ri</a:t>
            </a:r>
            <a:r>
              <a:rPr sz="1800" b="1" dirty="0">
                <a:latin typeface="Calibri"/>
                <a:cs typeface="Calibri"/>
              </a:rPr>
              <a:t> </a:t>
            </a:r>
            <a:r>
              <a:rPr sz="1800" b="1" spc="-20" dirty="0">
                <a:latin typeface="Calibri"/>
                <a:cs typeface="Calibri"/>
              </a:rPr>
              <a:t>A</a:t>
            </a:r>
            <a:r>
              <a:rPr sz="1800" b="1" spc="-45" dirty="0">
                <a:latin typeface="Calibri"/>
                <a:cs typeface="Calibri"/>
              </a:rPr>
              <a:t>r</a:t>
            </a:r>
            <a:r>
              <a:rPr sz="1800" b="1" spc="-15" dirty="0">
                <a:latin typeface="Calibri"/>
                <a:cs typeface="Calibri"/>
              </a:rPr>
              <a:t>a</a:t>
            </a:r>
            <a:r>
              <a:rPr sz="1800" b="1" spc="-40" dirty="0">
                <a:latin typeface="Calibri"/>
                <a:cs typeface="Calibri"/>
              </a:rPr>
              <a:t>ş</a:t>
            </a:r>
            <a:r>
              <a:rPr sz="1800" b="1" spc="-10" dirty="0">
                <a:latin typeface="Calibri"/>
                <a:cs typeface="Calibri"/>
              </a:rPr>
              <a:t>tı</a:t>
            </a:r>
            <a:r>
              <a:rPr sz="1800" b="1" spc="-5" dirty="0">
                <a:latin typeface="Calibri"/>
                <a:cs typeface="Calibri"/>
              </a:rPr>
              <a:t>rm</a:t>
            </a:r>
            <a:r>
              <a:rPr sz="1800" b="1" dirty="0">
                <a:latin typeface="Calibri"/>
                <a:cs typeface="Calibri"/>
              </a:rPr>
              <a:t>a </a:t>
            </a:r>
            <a:r>
              <a:rPr sz="1800" b="1" dirty="0" err="1">
                <a:latin typeface="Calibri"/>
                <a:cs typeface="Calibri"/>
              </a:rPr>
              <a:t>P</a:t>
            </a:r>
            <a:r>
              <a:rPr sz="1800" b="1" spc="-25" dirty="0" err="1">
                <a:latin typeface="Calibri"/>
                <a:cs typeface="Calibri"/>
              </a:rPr>
              <a:t>r</a:t>
            </a:r>
            <a:r>
              <a:rPr sz="1800" b="1" spc="-15" dirty="0" err="1">
                <a:latin typeface="Calibri"/>
                <a:cs typeface="Calibri"/>
              </a:rPr>
              <a:t>o</a:t>
            </a:r>
            <a:r>
              <a:rPr sz="1800" b="1" dirty="0" err="1">
                <a:latin typeface="Calibri"/>
                <a:cs typeface="Calibri"/>
              </a:rPr>
              <a:t>j</a:t>
            </a:r>
            <a:r>
              <a:rPr sz="1800" b="1" spc="-10" dirty="0" err="1">
                <a:latin typeface="Calibri"/>
                <a:cs typeface="Calibri"/>
              </a:rPr>
              <a:t>ele</a:t>
            </a:r>
            <a:r>
              <a:rPr sz="1800" b="1" spc="-5" dirty="0" err="1">
                <a:latin typeface="Calibri"/>
                <a:cs typeface="Calibri"/>
              </a:rPr>
              <a:t>ri</a:t>
            </a:r>
            <a:r>
              <a:rPr sz="1800" b="1" dirty="0">
                <a:latin typeface="Calibri"/>
                <a:cs typeface="Calibri"/>
              </a:rPr>
              <a:t> </a:t>
            </a:r>
            <a:r>
              <a:rPr sz="1800" b="1" dirty="0" err="1">
                <a:latin typeface="Calibri"/>
                <a:cs typeface="Calibri"/>
              </a:rPr>
              <a:t>D</a:t>
            </a:r>
            <a:r>
              <a:rPr sz="1800" b="1" spc="-10" dirty="0" err="1">
                <a:latin typeface="Calibri"/>
                <a:cs typeface="Calibri"/>
              </a:rPr>
              <a:t>e</a:t>
            </a:r>
            <a:r>
              <a:rPr sz="1800" b="1" spc="-40" dirty="0" err="1">
                <a:latin typeface="Calibri"/>
                <a:cs typeface="Calibri"/>
              </a:rPr>
              <a:t>s</a:t>
            </a:r>
            <a:r>
              <a:rPr sz="1800" b="1" spc="-35" dirty="0" err="1">
                <a:latin typeface="Calibri"/>
                <a:cs typeface="Calibri"/>
              </a:rPr>
              <a:t>t</a:t>
            </a:r>
            <a:r>
              <a:rPr sz="1800" b="1" spc="-10" dirty="0" err="1">
                <a:latin typeface="Calibri"/>
                <a:cs typeface="Calibri"/>
              </a:rPr>
              <a:t>e</a:t>
            </a:r>
            <a:r>
              <a:rPr sz="1800" b="1" spc="-5" dirty="0" err="1">
                <a:latin typeface="Calibri"/>
                <a:cs typeface="Calibri"/>
              </a:rPr>
              <a:t>ği</a:t>
            </a:r>
            <a:endParaRPr sz="1800" dirty="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3767441872"/>
              </p:ext>
            </p:extLst>
          </p:nvPr>
        </p:nvGraphicFramePr>
        <p:xfrm>
          <a:off x="349970" y="2890520"/>
          <a:ext cx="11145327" cy="1564640"/>
        </p:xfrm>
        <a:graphic>
          <a:graphicData uri="http://schemas.openxmlformats.org/drawingml/2006/table">
            <a:tbl>
              <a:tblPr firstRow="1" bandRow="1">
                <a:tableStyleId>{2D5ABB26-0587-4C30-8999-92F81FD0307C}</a:tableStyleId>
              </a:tblPr>
              <a:tblGrid>
                <a:gridCol w="620323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2960897">
                  <a:extLst>
                    <a:ext uri="{9D8B030D-6E8A-4147-A177-3AD203B41FA5}">
                      <a16:colId xmlns="" xmlns:a16="http://schemas.microsoft.com/office/drawing/2014/main" val="20002"/>
                    </a:ext>
                  </a:extLst>
                </a:gridCol>
              </a:tblGrid>
              <a:tr h="370840">
                <a:tc>
                  <a:txBody>
                    <a:bodyPr/>
                    <a:lstStyle/>
                    <a:p>
                      <a:pPr algn="l">
                        <a:lnSpc>
                          <a:spcPct val="100000"/>
                        </a:lnSpc>
                      </a:pPr>
                      <a:r>
                        <a:rPr sz="1400" b="1" dirty="0">
                          <a:solidFill>
                            <a:srgbClr val="FFFFFF"/>
                          </a:solidFill>
                          <a:latin typeface="Times New Roman" panose="02020603050405020304" pitchFamily="18" charset="0"/>
                          <a:cs typeface="Times New Roman" panose="02020603050405020304" pitchFamily="18" charset="0"/>
                        </a:rPr>
                        <a:t>P</a:t>
                      </a:r>
                      <a:r>
                        <a:rPr sz="1400" b="1" spc="-2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o</a:t>
                      </a:r>
                      <a:r>
                        <a:rPr sz="1400" b="1" dirty="0">
                          <a:solidFill>
                            <a:srgbClr val="FFFFFF"/>
                          </a:solidFill>
                          <a:latin typeface="Times New Roman" panose="02020603050405020304" pitchFamily="18" charset="0"/>
                          <a:cs typeface="Times New Roman" panose="02020603050405020304" pitchFamily="18" charset="0"/>
                        </a:rPr>
                        <a:t>je </a:t>
                      </a:r>
                      <a:r>
                        <a:rPr sz="1400" b="1" spc="-30" dirty="0">
                          <a:solidFill>
                            <a:srgbClr val="FFFFFF"/>
                          </a:solidFill>
                          <a:latin typeface="Times New Roman" panose="02020603050405020304" pitchFamily="18" charset="0"/>
                          <a:cs typeface="Times New Roman" panose="02020603050405020304" pitchFamily="18" charset="0"/>
                        </a:rPr>
                        <a:t>K</a:t>
                      </a:r>
                      <a:r>
                        <a:rPr sz="1400" b="1" spc="-10" dirty="0">
                          <a:solidFill>
                            <a:srgbClr val="FFFFFF"/>
                          </a:solidFill>
                          <a:latin typeface="Times New Roman" panose="02020603050405020304" pitchFamily="18" charset="0"/>
                          <a:cs typeface="Times New Roman" panose="02020603050405020304" pitchFamily="18" charset="0"/>
                        </a:rPr>
                        <a:t>o</a:t>
                      </a:r>
                      <a:r>
                        <a:rPr sz="1400" b="1" spc="-5" dirty="0">
                          <a:solidFill>
                            <a:srgbClr val="FFFFFF"/>
                          </a:solidFill>
                          <a:latin typeface="Times New Roman" panose="02020603050405020304" pitchFamily="18" charset="0"/>
                          <a:cs typeface="Times New Roman" panose="02020603050405020304" pitchFamily="18" charset="0"/>
                        </a:rPr>
                        <a:t>nu</a:t>
                      </a:r>
                      <a:r>
                        <a:rPr sz="1400" b="1" spc="-10" dirty="0">
                          <a:solidFill>
                            <a:srgbClr val="FFFFFF"/>
                          </a:solidFill>
                          <a:latin typeface="Times New Roman" panose="02020603050405020304" pitchFamily="18" charset="0"/>
                          <a:cs typeface="Times New Roman" panose="02020603050405020304" pitchFamily="18" charset="0"/>
                        </a:rPr>
                        <a:t>s</a:t>
                      </a:r>
                      <a:r>
                        <a:rPr sz="1400" b="1" dirty="0">
                          <a:solidFill>
                            <a:srgbClr val="FFFFFF"/>
                          </a:solidFill>
                          <a:latin typeface="Times New Roman" panose="02020603050405020304" pitchFamily="18" charset="0"/>
                          <a:cs typeface="Times New Roman" panose="02020603050405020304" pitchFamily="18" charset="0"/>
                        </a:rPr>
                        <a:t>u</a:t>
                      </a:r>
                      <a:endParaRPr sz="1400" dirty="0">
                        <a:latin typeface="Times New Roman" panose="02020603050405020304" pitchFamily="18" charset="0"/>
                        <a:cs typeface="Times New Roman" panose="02020603050405020304" pitchFamily="18"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algn="ctr">
                        <a:lnSpc>
                          <a:spcPct val="100000"/>
                        </a:lnSpc>
                      </a:pPr>
                      <a:r>
                        <a:rPr sz="1400" b="1" spc="-90" dirty="0">
                          <a:solidFill>
                            <a:srgbClr val="FFFFFF"/>
                          </a:solidFill>
                          <a:latin typeface="Times New Roman" panose="02020603050405020304" pitchFamily="18" charset="0"/>
                          <a:cs typeface="Times New Roman" panose="02020603050405020304" pitchFamily="18" charset="0"/>
                        </a:rPr>
                        <a:t>Y</a:t>
                      </a:r>
                      <a:r>
                        <a:rPr sz="1400" b="1" spc="-5" dirty="0">
                          <a:solidFill>
                            <a:srgbClr val="FFFFFF"/>
                          </a:solidFill>
                          <a:latin typeface="Times New Roman" panose="02020603050405020304" pitchFamily="18" charset="0"/>
                          <a:cs typeface="Times New Roman" panose="02020603050405020304" pitchFamily="18" charset="0"/>
                        </a:rPr>
                        <a:t>ürü</a:t>
                      </a:r>
                      <a:r>
                        <a:rPr sz="1400" b="1" dirty="0">
                          <a:solidFill>
                            <a:srgbClr val="FFFFFF"/>
                          </a:solidFill>
                          <a:latin typeface="Times New Roman" panose="02020603050405020304" pitchFamily="18" charset="0"/>
                          <a:cs typeface="Times New Roman" panose="02020603050405020304" pitchFamily="18" charset="0"/>
                        </a:rPr>
                        <a:t>t</a:t>
                      </a:r>
                      <a:r>
                        <a:rPr sz="1400" b="1" spc="-5" dirty="0">
                          <a:solidFill>
                            <a:srgbClr val="FFFFFF"/>
                          </a:solidFill>
                          <a:latin typeface="Times New Roman" panose="02020603050405020304" pitchFamily="18" charset="0"/>
                          <a:cs typeface="Times New Roman" panose="02020603050405020304" pitchFamily="18" charset="0"/>
                        </a:rPr>
                        <a:t>üc</a:t>
                      </a:r>
                      <a:r>
                        <a:rPr sz="1400" b="1" dirty="0">
                          <a:solidFill>
                            <a:srgbClr val="FFFFFF"/>
                          </a:solidFill>
                          <a:latin typeface="Times New Roman" panose="02020603050405020304" pitchFamily="18" charset="0"/>
                          <a:cs typeface="Times New Roman" panose="02020603050405020304" pitchFamily="18" charset="0"/>
                        </a:rPr>
                        <a:t>ü</a:t>
                      </a:r>
                      <a:endParaRPr sz="1400" dirty="0">
                        <a:latin typeface="Times New Roman" panose="02020603050405020304" pitchFamily="18" charset="0"/>
                        <a:cs typeface="Times New Roman" panose="02020603050405020304" pitchFamily="18"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algn="ctr">
                        <a:lnSpc>
                          <a:spcPct val="100000"/>
                        </a:lnSpc>
                      </a:pPr>
                      <a:r>
                        <a:rPr sz="1400" b="1" dirty="0">
                          <a:solidFill>
                            <a:srgbClr val="FFFFFF"/>
                          </a:solidFill>
                          <a:latin typeface="Times New Roman" panose="02020603050405020304" pitchFamily="18" charset="0"/>
                          <a:cs typeface="Times New Roman" panose="02020603050405020304" pitchFamily="18" charset="0"/>
                        </a:rPr>
                        <a:t>D</a:t>
                      </a:r>
                      <a:r>
                        <a:rPr sz="1400" b="1" spc="-5" dirty="0">
                          <a:solidFill>
                            <a:srgbClr val="FFFFFF"/>
                          </a:solidFill>
                          <a:latin typeface="Times New Roman" panose="02020603050405020304" pitchFamily="18" charset="0"/>
                          <a:cs typeface="Times New Roman" panose="02020603050405020304" pitchFamily="18" charset="0"/>
                        </a:rPr>
                        <a:t>anı</a:t>
                      </a:r>
                      <a:r>
                        <a:rPr sz="1400" b="1" spc="-10" dirty="0">
                          <a:solidFill>
                            <a:srgbClr val="FFFFFF"/>
                          </a:solidFill>
                          <a:latin typeface="Times New Roman" panose="02020603050405020304" pitchFamily="18" charset="0"/>
                          <a:cs typeface="Times New Roman" panose="02020603050405020304" pitchFamily="18" charset="0"/>
                        </a:rPr>
                        <a:t>ş</a:t>
                      </a:r>
                      <a:r>
                        <a:rPr sz="1400" b="1" spc="-5" dirty="0">
                          <a:solidFill>
                            <a:srgbClr val="FFFFFF"/>
                          </a:solidFill>
                          <a:latin typeface="Times New Roman" panose="02020603050405020304" pitchFamily="18" charset="0"/>
                          <a:cs typeface="Times New Roman" panose="02020603050405020304" pitchFamily="18" charset="0"/>
                        </a:rPr>
                        <a:t>ma</a:t>
                      </a:r>
                      <a:r>
                        <a:rPr sz="1400" b="1" dirty="0">
                          <a:solidFill>
                            <a:srgbClr val="FFFFFF"/>
                          </a:solidFill>
                          <a:latin typeface="Times New Roman" panose="02020603050405020304" pitchFamily="18" charset="0"/>
                          <a:cs typeface="Times New Roman" panose="02020603050405020304" pitchFamily="18" charset="0"/>
                        </a:rPr>
                        <a:t>n</a:t>
                      </a:r>
                      <a:endParaRPr sz="1400" dirty="0">
                        <a:latin typeface="Times New Roman" panose="02020603050405020304" pitchFamily="18" charset="0"/>
                        <a:cs typeface="Times New Roman" panose="02020603050405020304" pitchFamily="18"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 xmlns:a16="http://schemas.microsoft.com/office/drawing/2014/main" val="10000"/>
                  </a:ext>
                </a:extLst>
              </a:tr>
              <a:tr h="660400">
                <a:tc>
                  <a:txBody>
                    <a:bodyPr/>
                    <a:lstStyle/>
                    <a:p>
                      <a:pPr marL="84455" marR="262255" algn="l">
                        <a:lnSpc>
                          <a:spcPts val="2110"/>
                        </a:lnSpc>
                      </a:pPr>
                      <a:r>
                        <a:rPr lang="tr-TR" sz="1600" dirty="0">
                          <a:latin typeface="Times New Roman" panose="02020603050405020304" pitchFamily="18" charset="0"/>
                          <a:cs typeface="Times New Roman" panose="02020603050405020304" pitchFamily="18" charset="0"/>
                        </a:rPr>
                        <a:t>Sağlık Çalışanlarının Sosyal İyilik Hali İle İşten Ayrılma Niyeti Arasındaki İlişki</a:t>
                      </a:r>
                      <a:endParaRPr sz="1600" dirty="0">
                        <a:latin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tc>
                  <a:txBody>
                    <a:bodyPr/>
                    <a:lstStyle/>
                    <a:p>
                      <a:pPr marL="462915" algn="l">
                        <a:lnSpc>
                          <a:spcPct val="100000"/>
                        </a:lnSpc>
                      </a:pPr>
                      <a:r>
                        <a:rPr lang="tr-TR" sz="1400" dirty="0">
                          <a:latin typeface="Times New Roman" panose="02020603050405020304" pitchFamily="18" charset="0"/>
                          <a:cs typeface="Times New Roman" panose="02020603050405020304" pitchFamily="18" charset="0"/>
                        </a:rPr>
                        <a:t>Hira Nur KURT</a:t>
                      </a:r>
                      <a:endParaRPr sz="1400" dirty="0">
                        <a:latin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tc>
                  <a:txBody>
                    <a:bodyPr/>
                    <a:lstStyle/>
                    <a:p>
                      <a:pPr marL="500380" algn="l">
                        <a:lnSpc>
                          <a:spcPct val="100000"/>
                        </a:lnSpc>
                      </a:pPr>
                      <a:r>
                        <a:rPr lang="tr-TR" sz="1400" dirty="0">
                          <a:latin typeface="Times New Roman" panose="02020603050405020304" pitchFamily="18" charset="0"/>
                          <a:cs typeface="Times New Roman" panose="02020603050405020304" pitchFamily="18" charset="0"/>
                        </a:rPr>
                        <a:t>Doç. Dr. Gülpembe OĞUZHAN</a:t>
                      </a:r>
                      <a:endParaRPr sz="1400" dirty="0">
                        <a:latin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extLst>
                  <a:ext uri="{0D108BD9-81ED-4DB2-BD59-A6C34878D82A}">
                    <a16:rowId xmlns="" xmlns:a16="http://schemas.microsoft.com/office/drawing/2014/main" val="10001"/>
                  </a:ext>
                </a:extLst>
              </a:tr>
              <a:tr h="363220">
                <a:tc>
                  <a:txBody>
                    <a:bodyPr/>
                    <a:lstStyle/>
                    <a:p>
                      <a:pPr marL="84455" marR="262255">
                        <a:lnSpc>
                          <a:spcPts val="2110"/>
                        </a:lnSpc>
                      </a:pPr>
                      <a:r>
                        <a:rPr lang="tr-TR" sz="1600" dirty="0">
                          <a:latin typeface="Times New Roman" panose="02020603050405020304" pitchFamily="18" charset="0"/>
                          <a:cs typeface="Times New Roman" panose="02020603050405020304" pitchFamily="18" charset="0"/>
                        </a:rPr>
                        <a:t>Üniversite Öğrencilerinin Cinsel Sağlık Okuryazarlık Düzeylerinin Belirlenmesi</a:t>
                      </a: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tc>
                  <a:txBody>
                    <a:bodyPr/>
                    <a:lstStyle/>
                    <a:p>
                      <a:pPr marL="462915" algn="l">
                        <a:lnSpc>
                          <a:spcPct val="100000"/>
                        </a:lnSpc>
                      </a:pPr>
                      <a:r>
                        <a:rPr lang="tr-TR" sz="1400" dirty="0">
                          <a:latin typeface="Times New Roman" panose="02020603050405020304" pitchFamily="18" charset="0"/>
                          <a:cs typeface="Times New Roman" panose="02020603050405020304" pitchFamily="18" charset="0"/>
                        </a:rPr>
                        <a:t>Gizem ÖZTÜRK</a:t>
                      </a:r>
                      <a:endParaRPr sz="14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tc>
                  <a:txBody>
                    <a:bodyPr/>
                    <a:lstStyle/>
                    <a:p>
                      <a:pPr marL="500380">
                        <a:lnSpc>
                          <a:spcPct val="100000"/>
                        </a:lnSpc>
                      </a:pPr>
                      <a:r>
                        <a:rPr lang="tr-TR" sz="1400" dirty="0">
                          <a:latin typeface="Times New Roman" panose="02020603050405020304" pitchFamily="18" charset="0"/>
                          <a:cs typeface="Times New Roman" panose="02020603050405020304" pitchFamily="18" charset="0"/>
                        </a:rPr>
                        <a:t>Arş. Gör. Şura ALAN</a:t>
                      </a:r>
                      <a:endParaRPr sz="14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extLst>
                  <a:ext uri="{0D108BD9-81ED-4DB2-BD59-A6C34878D82A}">
                    <a16:rowId xmlns="" xmlns:a16="http://schemas.microsoft.com/office/drawing/2014/main" val="10002"/>
                  </a:ext>
                </a:extLst>
              </a:tr>
            </a:tbl>
          </a:graphicData>
        </a:graphic>
      </p:graphicFrame>
      <p:sp>
        <p:nvSpPr>
          <p:cNvPr id="4" name="Metin kutusu 3">
            <a:extLst>
              <a:ext uri="{FF2B5EF4-FFF2-40B4-BE49-F238E27FC236}">
                <a16:creationId xmlns="" xmlns:a16="http://schemas.microsoft.com/office/drawing/2014/main" id="{17824C23-8985-AC89-A287-48EFCF170C88}"/>
              </a:ext>
            </a:extLst>
          </p:cNvPr>
          <p:cNvSpPr txBox="1"/>
          <p:nvPr/>
        </p:nvSpPr>
        <p:spPr>
          <a:xfrm>
            <a:off x="165052" y="4903681"/>
            <a:ext cx="11515162" cy="312650"/>
          </a:xfrm>
          <a:prstGeom prst="rect">
            <a:avLst/>
          </a:prstGeom>
          <a:noFill/>
        </p:spPr>
        <p:txBody>
          <a:bodyPr wrap="square">
            <a:spAutoFit/>
          </a:bodyPr>
          <a:lstStyle/>
          <a:p>
            <a:pPr marL="228600" algn="just">
              <a:lnSpc>
                <a:spcPct val="107000"/>
              </a:lnSpc>
              <a:spcAft>
                <a:spcPts val="8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*2023 yılında TÜBİTAK 2209-A projesi kapsamında bölümümüzden toplam 3 adet başvuru gerçekleştirilmiştir. Bu projelerden 2 tanesi kabul almıştır.</a:t>
            </a:r>
          </a:p>
        </p:txBody>
      </p:sp>
    </p:spTree>
    <p:extLst>
      <p:ext uri="{BB962C8B-B14F-4D97-AF65-F5344CB8AC3E}">
        <p14:creationId xmlns:p14="http://schemas.microsoft.com/office/powerpoint/2010/main" val="288778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4938" y="219076"/>
            <a:ext cx="8513379" cy="615553"/>
          </a:xfrm>
          <a:prstGeom prst="rect">
            <a:avLst/>
          </a:prstGeom>
        </p:spPr>
        <p:txBody>
          <a:bodyPr vert="horz" wrap="square" lIns="0" tIns="0" rIns="0" bIns="0" rtlCol="0">
            <a:spAutoFit/>
          </a:bodyPr>
          <a:lstStyle/>
          <a:p>
            <a:pPr marL="106680" algn="r">
              <a:lnSpc>
                <a:spcPct val="100000"/>
              </a:lnSpc>
            </a:pPr>
            <a:r>
              <a:rPr sz="4000" b="1" spc="40" dirty="0">
                <a:solidFill>
                  <a:schemeClr val="bg1"/>
                </a:solidFill>
                <a:latin typeface="Times New Roman" panose="02020603050405020304" pitchFamily="18" charset="0"/>
                <a:cs typeface="Times New Roman" panose="02020603050405020304" pitchFamily="18" charset="0"/>
              </a:rPr>
              <a:t>P</a:t>
            </a:r>
            <a:r>
              <a:rPr lang="tr-TR" sz="4000" b="1" spc="40" dirty="0" err="1">
                <a:solidFill>
                  <a:schemeClr val="bg1"/>
                </a:solidFill>
                <a:latin typeface="Times New Roman" panose="02020603050405020304" pitchFamily="18" charset="0"/>
                <a:cs typeface="Times New Roman" panose="02020603050405020304" pitchFamily="18" charset="0"/>
              </a:rPr>
              <a:t>rojeler</a:t>
            </a:r>
            <a:r>
              <a:rPr lang="tr-TR" sz="4000" b="1" spc="40" dirty="0">
                <a:solidFill>
                  <a:schemeClr val="bg1"/>
                </a:solidFill>
                <a:latin typeface="Times New Roman" panose="02020603050405020304" pitchFamily="18" charset="0"/>
                <a:cs typeface="Times New Roman" panose="02020603050405020304" pitchFamily="18" charset="0"/>
              </a:rPr>
              <a:t> – 2023</a:t>
            </a:r>
            <a:endParaRPr sz="4000" b="1" spc="4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19490" y="1000113"/>
            <a:ext cx="7874550" cy="276999"/>
          </a:xfrm>
          <a:prstGeom prst="rect">
            <a:avLst/>
          </a:prstGeom>
        </p:spPr>
        <p:txBody>
          <a:bodyPr vert="horz" wrap="square" lIns="0" tIns="0" rIns="0" bIns="0" rtlCol="0">
            <a:spAutoFit/>
          </a:bodyPr>
          <a:lstStyle/>
          <a:p>
            <a:pPr marL="12700">
              <a:lnSpc>
                <a:spcPct val="100000"/>
              </a:lnSpc>
            </a:pPr>
            <a:r>
              <a:rPr lang="tr-TR" sz="1800" b="1" spc="-15" dirty="0">
                <a:latin typeface="Calibri"/>
                <a:cs typeface="Calibri"/>
              </a:rPr>
              <a:t>TÜBİTAK 2219 Yurtdışı Doktora Sonrası Araştırma Bursu</a:t>
            </a:r>
            <a:endParaRPr lang="tr-TR" sz="1800" dirty="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2035310267"/>
              </p:ext>
            </p:extLst>
          </p:nvPr>
        </p:nvGraphicFramePr>
        <p:xfrm>
          <a:off x="644610" y="1559560"/>
          <a:ext cx="10561870" cy="896033"/>
        </p:xfrm>
        <a:graphic>
          <a:graphicData uri="http://schemas.openxmlformats.org/drawingml/2006/table">
            <a:tbl>
              <a:tblPr firstRow="1" bandRow="1">
                <a:tableStyleId>{2D5ABB26-0587-4C30-8999-92F81FD0307C}</a:tableStyleId>
              </a:tblPr>
              <a:tblGrid>
                <a:gridCol w="10561870">
                  <a:extLst>
                    <a:ext uri="{9D8B030D-6E8A-4147-A177-3AD203B41FA5}">
                      <a16:colId xmlns="" xmlns:a16="http://schemas.microsoft.com/office/drawing/2014/main" val="20000"/>
                    </a:ext>
                  </a:extLst>
                </a:gridCol>
              </a:tblGrid>
              <a:tr h="299720">
                <a:tc>
                  <a:txBody>
                    <a:bodyPr/>
                    <a:lstStyle/>
                    <a:p>
                      <a:pPr algn="ctr">
                        <a:lnSpc>
                          <a:spcPct val="100000"/>
                        </a:lnSpc>
                      </a:pPr>
                      <a:r>
                        <a:rPr sz="1400" b="1" dirty="0">
                          <a:solidFill>
                            <a:srgbClr val="FFFFFF"/>
                          </a:solidFill>
                          <a:latin typeface="Times New Roman" panose="02020603050405020304" pitchFamily="18" charset="0"/>
                          <a:cs typeface="Times New Roman" panose="02020603050405020304" pitchFamily="18" charset="0"/>
                        </a:rPr>
                        <a:t>P</a:t>
                      </a:r>
                      <a:r>
                        <a:rPr sz="1400" b="1" spc="-25" dirty="0">
                          <a:solidFill>
                            <a:srgbClr val="FFFFFF"/>
                          </a:solidFill>
                          <a:latin typeface="Times New Roman" panose="02020603050405020304" pitchFamily="18" charset="0"/>
                          <a:cs typeface="Times New Roman" panose="02020603050405020304" pitchFamily="18" charset="0"/>
                        </a:rPr>
                        <a:t>r</a:t>
                      </a:r>
                      <a:r>
                        <a:rPr sz="1400" b="1" spc="-10" dirty="0">
                          <a:solidFill>
                            <a:srgbClr val="FFFFFF"/>
                          </a:solidFill>
                          <a:latin typeface="Times New Roman" panose="02020603050405020304" pitchFamily="18" charset="0"/>
                          <a:cs typeface="Times New Roman" panose="02020603050405020304" pitchFamily="18" charset="0"/>
                        </a:rPr>
                        <a:t>o</a:t>
                      </a:r>
                      <a:r>
                        <a:rPr sz="1400" b="1" dirty="0">
                          <a:solidFill>
                            <a:srgbClr val="FFFFFF"/>
                          </a:solidFill>
                          <a:latin typeface="Times New Roman" panose="02020603050405020304" pitchFamily="18" charset="0"/>
                          <a:cs typeface="Times New Roman" panose="02020603050405020304" pitchFamily="18" charset="0"/>
                        </a:rPr>
                        <a:t>je </a:t>
                      </a:r>
                      <a:r>
                        <a:rPr sz="1400" b="1" spc="-30" dirty="0">
                          <a:solidFill>
                            <a:srgbClr val="FFFFFF"/>
                          </a:solidFill>
                          <a:latin typeface="Times New Roman" panose="02020603050405020304" pitchFamily="18" charset="0"/>
                          <a:cs typeface="Times New Roman" panose="02020603050405020304" pitchFamily="18" charset="0"/>
                        </a:rPr>
                        <a:t>K</a:t>
                      </a:r>
                      <a:r>
                        <a:rPr sz="1400" b="1" spc="-10" dirty="0">
                          <a:solidFill>
                            <a:srgbClr val="FFFFFF"/>
                          </a:solidFill>
                          <a:latin typeface="Times New Roman" panose="02020603050405020304" pitchFamily="18" charset="0"/>
                          <a:cs typeface="Times New Roman" panose="02020603050405020304" pitchFamily="18" charset="0"/>
                        </a:rPr>
                        <a:t>o</a:t>
                      </a:r>
                      <a:r>
                        <a:rPr sz="1400" b="1" spc="-5" dirty="0">
                          <a:solidFill>
                            <a:srgbClr val="FFFFFF"/>
                          </a:solidFill>
                          <a:latin typeface="Times New Roman" panose="02020603050405020304" pitchFamily="18" charset="0"/>
                          <a:cs typeface="Times New Roman" panose="02020603050405020304" pitchFamily="18" charset="0"/>
                        </a:rPr>
                        <a:t>nu</a:t>
                      </a:r>
                      <a:r>
                        <a:rPr sz="1400" b="1" spc="-10" dirty="0">
                          <a:solidFill>
                            <a:srgbClr val="FFFFFF"/>
                          </a:solidFill>
                          <a:latin typeface="Times New Roman" panose="02020603050405020304" pitchFamily="18" charset="0"/>
                          <a:cs typeface="Times New Roman" panose="02020603050405020304" pitchFamily="18" charset="0"/>
                        </a:rPr>
                        <a:t>s</a:t>
                      </a:r>
                      <a:r>
                        <a:rPr sz="1400" b="1" dirty="0">
                          <a:solidFill>
                            <a:srgbClr val="FFFFFF"/>
                          </a:solidFill>
                          <a:latin typeface="Times New Roman" panose="02020603050405020304" pitchFamily="18" charset="0"/>
                          <a:cs typeface="Times New Roman" panose="02020603050405020304" pitchFamily="18" charset="0"/>
                        </a:rPr>
                        <a:t>u</a:t>
                      </a:r>
                      <a:endParaRPr sz="1400" dirty="0">
                        <a:latin typeface="Times New Roman" panose="02020603050405020304" pitchFamily="18" charset="0"/>
                        <a:cs typeface="Times New Roman" panose="02020603050405020304" pitchFamily="18"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 xmlns:a16="http://schemas.microsoft.com/office/drawing/2014/main" val="10000"/>
                  </a:ext>
                </a:extLst>
              </a:tr>
              <a:tr h="596313">
                <a:tc>
                  <a:txBody>
                    <a:bodyPr/>
                    <a:lstStyle/>
                    <a:p>
                      <a:pPr marL="84455" marR="262255" algn="l">
                        <a:lnSpc>
                          <a:spcPts val="2110"/>
                        </a:lnSpc>
                      </a:pPr>
                      <a:r>
                        <a:rPr lang="tr-TR" sz="1800" dirty="0">
                          <a:latin typeface="Times New Roman" panose="02020603050405020304" pitchFamily="18" charset="0"/>
                          <a:cs typeface="Times New Roman" panose="02020603050405020304" pitchFamily="18" charset="0"/>
                        </a:rPr>
                        <a:t>Hollanda'da yaşayan Türk göçmenlerin Hollanda'ya olan sosyal entegrasyon düzeylerinin, Hollanda'daki sağlık hizmetlerine erişim düzeylerine ve sağlık hizmetini Türkiye'de alma eğilimlerine olan etkisinin belirlenmesi</a:t>
                      </a:r>
                      <a:endParaRPr sz="1800" dirty="0">
                        <a:latin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F"/>
                    </a:solidFill>
                  </a:tcPr>
                </a:tc>
                <a:extLst>
                  <a:ext uri="{0D108BD9-81ED-4DB2-BD59-A6C34878D82A}">
                    <a16:rowId xmlns="" xmlns:a16="http://schemas.microsoft.com/office/drawing/2014/main" val="10001"/>
                  </a:ext>
                </a:extLst>
              </a:tr>
            </a:tbl>
          </a:graphicData>
        </a:graphic>
      </p:graphicFrame>
      <p:pic>
        <p:nvPicPr>
          <p:cNvPr id="5" name="Resim 4">
            <a:extLst>
              <a:ext uri="{FF2B5EF4-FFF2-40B4-BE49-F238E27FC236}">
                <a16:creationId xmlns="" xmlns:a16="http://schemas.microsoft.com/office/drawing/2014/main" id="{911F5D4A-2267-25FC-5F7E-DC024481DF81}"/>
              </a:ext>
            </a:extLst>
          </p:cNvPr>
          <p:cNvPicPr>
            <a:picLocks noChangeAspect="1"/>
          </p:cNvPicPr>
          <p:nvPr/>
        </p:nvPicPr>
        <p:blipFill>
          <a:blip r:embed="rId3"/>
          <a:stretch>
            <a:fillRect/>
          </a:stretch>
        </p:blipFill>
        <p:spPr>
          <a:xfrm>
            <a:off x="2661920" y="2738041"/>
            <a:ext cx="6309692" cy="3403488"/>
          </a:xfrm>
          <a:prstGeom prst="rect">
            <a:avLst/>
          </a:prstGeom>
        </p:spPr>
      </p:pic>
    </p:spTree>
    <p:extLst>
      <p:ext uri="{BB962C8B-B14F-4D97-AF65-F5344CB8AC3E}">
        <p14:creationId xmlns:p14="http://schemas.microsoft.com/office/powerpoint/2010/main" val="382827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914400"/>
          </a:xfrm>
        </p:spPr>
        <p:txBody>
          <a:bodyPr>
            <a:normAutofit fontScale="90000"/>
          </a:bodyPr>
          <a:lstStyle/>
          <a:p>
            <a:r>
              <a:rPr lang="tr-TR" b="1" dirty="0">
                <a:solidFill>
                  <a:schemeClr val="bg1"/>
                </a:solidFill>
              </a:rPr>
              <a:t>                                                 </a:t>
            </a:r>
            <a:r>
              <a:rPr lang="tr-TR" b="1" dirty="0" err="1">
                <a:solidFill>
                  <a:schemeClr val="bg1"/>
                </a:solidFill>
                <a:latin typeface="Times New Roman" panose="02020603050405020304" pitchFamily="18" charset="0"/>
                <a:cs typeface="Times New Roman" panose="02020603050405020304" pitchFamily="18" charset="0"/>
              </a:rPr>
              <a:t>Erasmus</a:t>
            </a:r>
            <a:r>
              <a:rPr lang="tr-TR" b="1" dirty="0">
                <a:solidFill>
                  <a:schemeClr val="bg1"/>
                </a:solidFill>
                <a:latin typeface="Times New Roman" panose="02020603050405020304" pitchFamily="18" charset="0"/>
                <a:cs typeface="Times New Roman" panose="02020603050405020304" pitchFamily="18" charset="0"/>
              </a:rPr>
              <a:t> Anlaşmaları</a:t>
            </a:r>
          </a:p>
        </p:txBody>
      </p:sp>
      <p:sp>
        <p:nvSpPr>
          <p:cNvPr id="5" name="Metin kutusu 4"/>
          <p:cNvSpPr txBox="1"/>
          <p:nvPr/>
        </p:nvSpPr>
        <p:spPr>
          <a:xfrm>
            <a:off x="1457325" y="1636548"/>
            <a:ext cx="7162800" cy="369332"/>
          </a:xfrm>
          <a:prstGeom prst="rect">
            <a:avLst/>
          </a:prstGeom>
          <a:noFill/>
        </p:spPr>
        <p:txBody>
          <a:bodyPr wrap="square" rtlCol="0">
            <a:spAutoFit/>
          </a:bodyPr>
          <a:lstStyle/>
          <a:p>
            <a:r>
              <a:rPr lang="tr-TR" b="1" dirty="0"/>
              <a:t>ÜNİVERSİTELER ARASI YAPILAN İKİLİ ANLAŞMALAR</a:t>
            </a:r>
          </a:p>
        </p:txBody>
      </p:sp>
      <p:graphicFrame>
        <p:nvGraphicFramePr>
          <p:cNvPr id="6" name="Tablo 5"/>
          <p:cNvGraphicFramePr>
            <a:graphicFrameLocks noGrp="1"/>
          </p:cNvGraphicFramePr>
          <p:nvPr>
            <p:extLst>
              <p:ext uri="{D42A27DB-BD31-4B8C-83A1-F6EECF244321}">
                <p14:modId xmlns:p14="http://schemas.microsoft.com/office/powerpoint/2010/main" val="3490217832"/>
              </p:ext>
            </p:extLst>
          </p:nvPr>
        </p:nvGraphicFramePr>
        <p:xfrm>
          <a:off x="1457325" y="2469655"/>
          <a:ext cx="9007474" cy="2653137"/>
        </p:xfrm>
        <a:graphic>
          <a:graphicData uri="http://schemas.openxmlformats.org/drawingml/2006/table">
            <a:tbl>
              <a:tblPr firstRow="1" firstCol="1" bandRow="1">
                <a:tableStyleId>{5C22544A-7EE6-4342-B048-85BDC9FD1C3A}</a:tableStyleId>
              </a:tblPr>
              <a:tblGrid>
                <a:gridCol w="4374515">
                  <a:extLst>
                    <a:ext uri="{9D8B030D-6E8A-4147-A177-3AD203B41FA5}">
                      <a16:colId xmlns="" xmlns:a16="http://schemas.microsoft.com/office/drawing/2014/main" val="3323543323"/>
                    </a:ext>
                  </a:extLst>
                </a:gridCol>
                <a:gridCol w="2397760">
                  <a:extLst>
                    <a:ext uri="{9D8B030D-6E8A-4147-A177-3AD203B41FA5}">
                      <a16:colId xmlns="" xmlns:a16="http://schemas.microsoft.com/office/drawing/2014/main" val="1054516267"/>
                    </a:ext>
                  </a:extLst>
                </a:gridCol>
                <a:gridCol w="2235199">
                  <a:extLst>
                    <a:ext uri="{9D8B030D-6E8A-4147-A177-3AD203B41FA5}">
                      <a16:colId xmlns="" xmlns:a16="http://schemas.microsoft.com/office/drawing/2014/main" val="4075337529"/>
                    </a:ext>
                  </a:extLst>
                </a:gridCol>
              </a:tblGrid>
              <a:tr h="437657">
                <a:tc>
                  <a:txBody>
                    <a:bodyPr/>
                    <a:lstStyle/>
                    <a:p>
                      <a:pPr marL="457200" algn="l">
                        <a:lnSpc>
                          <a:spcPct val="107000"/>
                        </a:lnSpc>
                        <a:spcAft>
                          <a:spcPts val="0"/>
                        </a:spcAft>
                      </a:pPr>
                      <a:r>
                        <a:rPr lang="tr-TR" sz="1400" dirty="0">
                          <a:effectLst/>
                        </a:rPr>
                        <a:t>ÜNİVERSİTE ADI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07000"/>
                        </a:lnSpc>
                        <a:spcAft>
                          <a:spcPts val="0"/>
                        </a:spcAft>
                      </a:pPr>
                      <a:r>
                        <a:rPr lang="tr-TR" sz="1400" dirty="0">
                          <a:effectLst/>
                        </a:rPr>
                        <a:t>ANLAŞMANIN İÇERİĞİ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Durum</a:t>
                      </a:r>
                    </a:p>
                  </a:txBody>
                  <a:tcPr marL="68580" marR="68580" marT="0" marB="0" anchor="ctr"/>
                </a:tc>
                <a:extLst>
                  <a:ext uri="{0D108BD9-81ED-4DB2-BD59-A6C34878D82A}">
                    <a16:rowId xmlns="" xmlns:a16="http://schemas.microsoft.com/office/drawing/2014/main" val="2530424138"/>
                  </a:ext>
                </a:extLst>
              </a:tr>
              <a:tr h="553870">
                <a:tc>
                  <a:txBody>
                    <a:bodyPr/>
                    <a:lstStyle/>
                    <a:p>
                      <a:pPr marL="457200" algn="l" defTabSz="914400" rtl="0" eaLnBrk="1" latinLnBrk="0" hangingPunct="1">
                        <a:lnSpc>
                          <a:spcPct val="107000"/>
                        </a:lnSpc>
                        <a:spcAft>
                          <a:spcPts val="0"/>
                        </a:spcAft>
                      </a:pPr>
                      <a:r>
                        <a:rPr lang="tr-TR" sz="1400" kern="1200" dirty="0" err="1">
                          <a:solidFill>
                            <a:schemeClr val="dk1"/>
                          </a:solidFill>
                          <a:effectLst/>
                          <a:latin typeface="+mn-lt"/>
                          <a:ea typeface="+mn-ea"/>
                          <a:cs typeface="+mn-cs"/>
                        </a:rPr>
                        <a:t>American</a:t>
                      </a:r>
                      <a:r>
                        <a:rPr lang="tr-TR" sz="1400" kern="1200" dirty="0">
                          <a:solidFill>
                            <a:schemeClr val="dk1"/>
                          </a:solidFill>
                          <a:effectLst/>
                          <a:latin typeface="+mn-lt"/>
                          <a:ea typeface="+mn-ea"/>
                          <a:cs typeface="+mn-cs"/>
                        </a:rPr>
                        <a:t> </a:t>
                      </a:r>
                      <a:r>
                        <a:rPr lang="tr-TR" sz="1400" kern="1200" dirty="0" err="1">
                          <a:solidFill>
                            <a:schemeClr val="dk1"/>
                          </a:solidFill>
                          <a:effectLst/>
                          <a:latin typeface="+mn-lt"/>
                          <a:ea typeface="+mn-ea"/>
                          <a:cs typeface="+mn-cs"/>
                        </a:rPr>
                        <a:t>University</a:t>
                      </a:r>
                      <a:r>
                        <a:rPr lang="tr-TR" sz="1400" kern="1200" dirty="0">
                          <a:solidFill>
                            <a:schemeClr val="dk1"/>
                          </a:solidFill>
                          <a:effectLst/>
                          <a:latin typeface="+mn-lt"/>
                          <a:ea typeface="+mn-ea"/>
                          <a:cs typeface="+mn-cs"/>
                        </a:rPr>
                        <a:t> of </a:t>
                      </a:r>
                      <a:r>
                        <a:rPr lang="tr-TR" sz="1400" kern="1200" dirty="0" err="1">
                          <a:solidFill>
                            <a:schemeClr val="dk1"/>
                          </a:solidFill>
                          <a:effectLst/>
                          <a:latin typeface="+mn-lt"/>
                          <a:ea typeface="+mn-ea"/>
                          <a:cs typeface="+mn-cs"/>
                        </a:rPr>
                        <a:t>Beirut</a:t>
                      </a:r>
                      <a:r>
                        <a:rPr lang="tr-TR" sz="1400" kern="1200" dirty="0">
                          <a:solidFill>
                            <a:schemeClr val="dk1"/>
                          </a:solidFill>
                          <a:effectLst/>
                          <a:latin typeface="+mn-lt"/>
                          <a:ea typeface="+mn-ea"/>
                          <a:cs typeface="+mn-cs"/>
                        </a:rPr>
                        <a:t> - Lübnan</a:t>
                      </a:r>
                    </a:p>
                  </a:txBody>
                  <a:tcPr marL="68580" marR="68580" marT="0" marB="0" anchor="ctr">
                    <a:solidFill>
                      <a:schemeClr val="accent5">
                        <a:lumMod val="20000"/>
                        <a:lumOff val="80000"/>
                      </a:schemeClr>
                    </a:solidFill>
                  </a:tcPr>
                </a:tc>
                <a:tc>
                  <a:txBody>
                    <a:bodyPr/>
                    <a:lstStyle/>
                    <a:p>
                      <a:pPr marL="457200" algn="l" defTabSz="914400" rtl="0" eaLnBrk="1" latinLnBrk="0" hangingPunct="1">
                        <a:lnSpc>
                          <a:spcPct val="107000"/>
                        </a:lnSpc>
                        <a:spcAft>
                          <a:spcPts val="0"/>
                        </a:spcAft>
                      </a:pPr>
                      <a:r>
                        <a:rPr lang="tr-TR" sz="1400" kern="1200" dirty="0">
                          <a:solidFill>
                            <a:schemeClr val="dk1"/>
                          </a:solidFill>
                          <a:effectLst/>
                          <a:latin typeface="+mn-lt"/>
                          <a:ea typeface="+mn-ea"/>
                          <a:cs typeface="+mn-cs"/>
                        </a:rPr>
                        <a:t>Erasmus+ KA171 </a:t>
                      </a:r>
                    </a:p>
                  </a:txBody>
                  <a:tcPr marL="68580" marR="68580" marT="0" marB="0" anchor="ctr">
                    <a:solidFill>
                      <a:schemeClr val="accent5">
                        <a:lumMod val="20000"/>
                        <a:lumOff val="80000"/>
                      </a:schemeClr>
                    </a:solidFill>
                  </a:tcPr>
                </a:tc>
                <a:tc>
                  <a:txBody>
                    <a:bodyPr/>
                    <a:lstStyle/>
                    <a:p>
                      <a:pPr marL="457200" algn="l" defTabSz="914400" rtl="0" eaLnBrk="1" latinLnBrk="0" hangingPunct="1">
                        <a:lnSpc>
                          <a:spcPct val="107000"/>
                        </a:lnSpc>
                        <a:spcAft>
                          <a:spcPts val="0"/>
                        </a:spcAft>
                      </a:pPr>
                      <a:r>
                        <a:rPr lang="tr-TR" sz="1400" kern="1200" dirty="0">
                          <a:solidFill>
                            <a:schemeClr val="dk1"/>
                          </a:solidFill>
                          <a:effectLst/>
                          <a:latin typeface="+mn-lt"/>
                          <a:ea typeface="+mn-ea"/>
                          <a:cs typeface="+mn-cs"/>
                        </a:rPr>
                        <a:t>İmza aşamasında</a:t>
                      </a: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2093236142"/>
                  </a:ext>
                </a:extLst>
              </a:tr>
              <a:tr h="553870">
                <a:tc>
                  <a:txBody>
                    <a:bodyPr/>
                    <a:lstStyle/>
                    <a:p>
                      <a:pPr marL="457200" algn="l">
                        <a:lnSpc>
                          <a:spcPct val="107000"/>
                        </a:lnSpc>
                        <a:spcAft>
                          <a:spcPts val="0"/>
                        </a:spcAft>
                      </a:pPr>
                      <a:r>
                        <a:rPr lang="it-IT" sz="1400" dirty="0">
                          <a:solidFill>
                            <a:schemeClr val="tx1"/>
                          </a:solidFill>
                          <a:effectLst/>
                        </a:rPr>
                        <a:t>Ivane Javakhishvili Tbilisi State University (TSU)</a:t>
                      </a:r>
                      <a:r>
                        <a:rPr lang="tr-TR" sz="1400" dirty="0">
                          <a:solidFill>
                            <a:schemeClr val="tx1"/>
                          </a:solidFill>
                          <a:effectLst/>
                        </a:rPr>
                        <a:t> - Gürcistan</a:t>
                      </a: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457200" algn="l">
                        <a:lnSpc>
                          <a:spcPct val="107000"/>
                        </a:lnSpc>
                        <a:spcAft>
                          <a:spcPts val="0"/>
                        </a:spcAft>
                      </a:pPr>
                      <a:r>
                        <a:rPr lang="tr-TR" sz="1400" dirty="0">
                          <a:effectLst/>
                        </a:rPr>
                        <a:t>Erasmus+ KA171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457200" algn="l">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Süreç devam ediyor</a:t>
                      </a: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628248268"/>
                  </a:ext>
                </a:extLst>
              </a:tr>
              <a:tr h="553870">
                <a:tc>
                  <a:txBody>
                    <a:bodyPr/>
                    <a:lstStyle/>
                    <a:p>
                      <a:pPr marL="457200" algn="l">
                        <a:lnSpc>
                          <a:spcPct val="107000"/>
                        </a:lnSpc>
                        <a:spcAft>
                          <a:spcPts val="0"/>
                        </a:spcAft>
                      </a:pPr>
                      <a:r>
                        <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Riga </a:t>
                      </a:r>
                      <a:r>
                        <a:rPr lang="tr-TR"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Stradins</a:t>
                      </a:r>
                      <a:r>
                        <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University</a:t>
                      </a:r>
                      <a:r>
                        <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Letonya</a:t>
                      </a:r>
                    </a:p>
                  </a:txBody>
                  <a:tcPr marL="68580" marR="68580" marT="0" marB="0" anchor="ctr">
                    <a:solidFill>
                      <a:schemeClr val="accent5">
                        <a:lumMod val="20000"/>
                        <a:lumOff val="80000"/>
                      </a:schemeClr>
                    </a:solidFill>
                  </a:tcPr>
                </a:tc>
                <a:tc>
                  <a: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Erasmus+ KA171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Süreç devam ediyor</a:t>
                      </a:r>
                    </a:p>
                    <a:p>
                      <a:pPr marL="457200" algn="l">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2373063074"/>
                  </a:ext>
                </a:extLst>
              </a:tr>
              <a:tr h="553870">
                <a:tc>
                  <a:txBody>
                    <a:bodyPr/>
                    <a:lstStyle/>
                    <a:p>
                      <a:pPr marL="457200" algn="l">
                        <a:lnSpc>
                          <a:spcPct val="107000"/>
                        </a:lnSpc>
                        <a:spcAft>
                          <a:spcPts val="0"/>
                        </a:spcAft>
                      </a:pPr>
                      <a:r>
                        <a:rPr lang="tr-TR"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Universidade</a:t>
                      </a:r>
                      <a:r>
                        <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NOVA de </a:t>
                      </a:r>
                      <a:r>
                        <a:rPr lang="tr-TR"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Lisboa</a:t>
                      </a:r>
                      <a:r>
                        <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Portekiz</a:t>
                      </a:r>
                    </a:p>
                  </a:txBody>
                  <a:tcPr marL="68580" marR="68580" marT="0" marB="0" anchor="ctr">
                    <a:solidFill>
                      <a:schemeClr val="accent5">
                        <a:lumMod val="20000"/>
                        <a:lumOff val="80000"/>
                      </a:schemeClr>
                    </a:solidFill>
                  </a:tcPr>
                </a:tc>
                <a:tc>
                  <a: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Erasmus+ KA171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l">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45720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Süreç devam ediyor</a:t>
                      </a:r>
                    </a:p>
                    <a:p>
                      <a:pPr marL="457200" algn="l">
                        <a:lnSpc>
                          <a:spcPct val="107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extLst>
                  <a:ext uri="{0D108BD9-81ED-4DB2-BD59-A6C34878D82A}">
                    <a16:rowId xmlns="" xmlns:a16="http://schemas.microsoft.com/office/drawing/2014/main" val="3452313571"/>
                  </a:ext>
                </a:extLst>
              </a:tr>
            </a:tbl>
          </a:graphicData>
        </a:graphic>
      </p:graphicFrame>
    </p:spTree>
    <p:extLst>
      <p:ext uri="{BB962C8B-B14F-4D97-AF65-F5344CB8AC3E}">
        <p14:creationId xmlns:p14="http://schemas.microsoft.com/office/powerpoint/2010/main" val="256564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 xmlns:a16="http://schemas.microsoft.com/office/drawing/2014/main" id="{CBF1D314-369B-4314-84EA-737B7BD82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5956"/>
            <a:ext cx="12192000" cy="5992044"/>
          </a:xfrm>
          <a:prstGeom prst="rect">
            <a:avLst/>
          </a:prstGeom>
        </p:spPr>
      </p:pic>
    </p:spTree>
    <p:extLst>
      <p:ext uri="{BB962C8B-B14F-4D97-AF65-F5344CB8AC3E}">
        <p14:creationId xmlns:p14="http://schemas.microsoft.com/office/powerpoint/2010/main" val="30654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1489" y="279730"/>
            <a:ext cx="5946014" cy="627763"/>
          </a:xfrm>
          <a:prstGeom prst="rect">
            <a:avLst/>
          </a:prstGeom>
        </p:spPr>
        <p:txBody>
          <a:bodyPr vert="horz" wrap="square" lIns="0" tIns="12092" rIns="0" bIns="0" rtlCol="0" anchor="ctr">
            <a:spAutoFit/>
          </a:bodyPr>
          <a:lstStyle/>
          <a:p>
            <a:pPr marL="11516" algn="r">
              <a:lnSpc>
                <a:spcPct val="100000"/>
              </a:lnSpc>
              <a:spcBef>
                <a:spcPts val="95"/>
              </a:spcBef>
            </a:pPr>
            <a:r>
              <a:rPr lang="tr-TR" sz="4000" spc="-23" dirty="0">
                <a:solidFill>
                  <a:schemeClr val="bg1"/>
                </a:solidFill>
                <a:latin typeface="Times New Roman" panose="02020603050405020304" pitchFamily="18" charset="0"/>
                <a:cs typeface="Times New Roman" panose="02020603050405020304" pitchFamily="18" charset="0"/>
              </a:rPr>
              <a:t>MİSYON VE VİZYON</a:t>
            </a:r>
            <a:endParaRPr sz="4000" spc="-23" dirty="0">
              <a:solidFill>
                <a:schemeClr val="bg1"/>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342030" y="1723988"/>
            <a:ext cx="11243175" cy="3785652"/>
          </a:xfrm>
          <a:prstGeom prst="rect">
            <a:avLst/>
          </a:prstGeom>
        </p:spPr>
        <p:txBody>
          <a:bodyPr wrap="square">
            <a:spAutoFit/>
          </a:bodyPr>
          <a:lstStyle/>
          <a:p>
            <a:pPr lvl="1" algn="just"/>
            <a:r>
              <a:rPr lang="tr-TR" sz="2000" b="1" dirty="0">
                <a:latin typeface="Times New Roman" panose="02020603050405020304" pitchFamily="18" charset="0"/>
                <a:cs typeface="Times New Roman" panose="02020603050405020304" pitchFamily="18" charset="0"/>
              </a:rPr>
              <a:t>Misyon</a:t>
            </a:r>
          </a:p>
          <a:p>
            <a:pPr marL="800100" lvl="1" indent="-342900" algn="just">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Sağlık sistemi ve sağlıkla ilgili ulusal ve uluslararası kurum ve kuruluşların yönetim birimlerinde çalışabilecek bilgiye sahip, yenilikçi, girişimci, etik değerlere saygılı, sağlık yönetiminin geleceğini şekillendirebilecek liderler yetiştirebilmek,</a:t>
            </a:r>
          </a:p>
          <a:p>
            <a:pPr marL="800100" lvl="1" indent="-342900" algn="just">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İlgili literatüre katkı yapabilecek araştırmalar yapmak,</a:t>
            </a:r>
          </a:p>
          <a:p>
            <a:pPr marL="800100" lvl="1" indent="-342900" algn="just">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Ulusal ve uluslararası paydaşlarla işbirlikleri sağlayarak sağlık çıktılarının iyileştirilmesine katkıda bulunmaktır.</a:t>
            </a:r>
          </a:p>
          <a:p>
            <a:pPr algn="just"/>
            <a:endParaRPr lang="tr-TR" sz="2000" b="1" dirty="0">
              <a:latin typeface="Times New Roman" panose="02020603050405020304" pitchFamily="18" charset="0"/>
              <a:cs typeface="Times New Roman" panose="02020603050405020304" pitchFamily="18" charset="0"/>
            </a:endParaRPr>
          </a:p>
          <a:p>
            <a:pPr lvl="1" algn="just"/>
            <a:r>
              <a:rPr lang="tr-TR" sz="2000" b="1" dirty="0">
                <a:latin typeface="Times New Roman" panose="02020603050405020304" pitchFamily="18" charset="0"/>
                <a:cs typeface="Times New Roman" panose="02020603050405020304" pitchFamily="18" charset="0"/>
              </a:rPr>
              <a:t>Vizyon</a:t>
            </a:r>
          </a:p>
          <a:p>
            <a:pPr marL="800100" lvl="1" indent="-342900" algn="just">
              <a:spcBef>
                <a:spcPts val="600"/>
              </a:spcBef>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Eğitim ve araştırmada saygın bir referans olabilmektir.</a:t>
            </a:r>
          </a:p>
          <a:p>
            <a:pPr algn="just"/>
            <a:endParaRPr lang="tr-TR"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45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17920" y="365125"/>
            <a:ext cx="5135879" cy="502141"/>
          </a:xfrm>
        </p:spPr>
        <p:txBody>
          <a:bodyPr>
            <a:normAutofit fontScale="90000"/>
          </a:bodyPr>
          <a:lstStyle/>
          <a:p>
            <a:r>
              <a:rPr lang="tr-TR" dirty="0">
                <a:solidFill>
                  <a:schemeClr val="bg1"/>
                </a:solidFill>
                <a:latin typeface="Times New Roman" panose="02020603050405020304" pitchFamily="18" charset="0"/>
                <a:cs typeface="Times New Roman" panose="02020603050405020304" pitchFamily="18" charset="0"/>
              </a:rPr>
              <a:t>BÖLÜM YÖNETİMİ</a:t>
            </a:r>
          </a:p>
        </p:txBody>
      </p:sp>
      <p:sp>
        <p:nvSpPr>
          <p:cNvPr id="3" name="İçerik Yer Tutucusu 2"/>
          <p:cNvSpPr>
            <a:spLocks noGrp="1"/>
          </p:cNvSpPr>
          <p:nvPr>
            <p:ph idx="1"/>
          </p:nvPr>
        </p:nvSpPr>
        <p:spPr>
          <a:xfrm>
            <a:off x="546755" y="867266"/>
            <a:ext cx="10807045" cy="5309697"/>
          </a:xfrm>
        </p:spPr>
        <p:txBody>
          <a:bodyPr>
            <a:normAutofit/>
          </a:bodyPr>
          <a:lstStyle/>
          <a:p>
            <a:pPr marL="0" indent="0">
              <a:buNone/>
            </a:pPr>
            <a:r>
              <a:rPr lang="tr-TR" sz="2000" dirty="0"/>
              <a:t>                               		</a:t>
            </a:r>
          </a:p>
          <a:p>
            <a:pPr marL="0" indent="0">
              <a:buNone/>
            </a:pPr>
            <a:r>
              <a:rPr lang="tr-TR" sz="2000" dirty="0"/>
              <a:t>			</a:t>
            </a: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Bölüm Başkanı </a:t>
            </a:r>
          </a:p>
          <a:p>
            <a:pPr marL="0" indent="0">
              <a:buNone/>
            </a:pPr>
            <a:r>
              <a:rPr lang="tr-TR" sz="2400" dirty="0">
                <a:latin typeface="Times New Roman" panose="02020603050405020304" pitchFamily="18" charset="0"/>
                <a:cs typeface="Times New Roman" panose="02020603050405020304" pitchFamily="18" charset="0"/>
              </a:rPr>
              <a:t>			Doç. Dr. Gülpembe OĞUZHAN</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Bölüm Başkan Yardımcıları</a:t>
            </a:r>
          </a:p>
          <a:p>
            <a:pPr marL="0" indent="0">
              <a:buNone/>
            </a:pPr>
            <a:r>
              <a:rPr lang="tr-TR" sz="2400" dirty="0">
                <a:latin typeface="Times New Roman" panose="02020603050405020304" pitchFamily="18" charset="0"/>
                <a:cs typeface="Times New Roman" panose="02020603050405020304" pitchFamily="18" charset="0"/>
              </a:rPr>
              <a:t>			Dr. Öğr. Üyesi Sait SÖYLER</a:t>
            </a:r>
          </a:p>
          <a:p>
            <a:pPr marL="0" indent="0">
              <a:buNone/>
            </a:pPr>
            <a:r>
              <a:rPr lang="tr-TR" sz="2400" dirty="0">
                <a:latin typeface="Times New Roman" panose="02020603050405020304" pitchFamily="18" charset="0"/>
                <a:cs typeface="Times New Roman" panose="02020603050405020304" pitchFamily="18" charset="0"/>
              </a:rPr>
              <a:t>				</a:t>
            </a:r>
          </a:p>
          <a:p>
            <a:pPr marL="0" indent="0">
              <a:buNone/>
            </a:pP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Bölüm Sekreteri </a:t>
            </a:r>
          </a:p>
          <a:p>
            <a:pPr marL="0" indent="0">
              <a:buNone/>
            </a:pPr>
            <a:r>
              <a:rPr lang="tr-TR" sz="2400" dirty="0">
                <a:latin typeface="Times New Roman" panose="02020603050405020304" pitchFamily="18" charset="0"/>
                <a:cs typeface="Times New Roman" panose="02020603050405020304" pitchFamily="18" charset="0"/>
              </a:rPr>
              <a:t>			Mustafa KOYUNCU</a:t>
            </a:r>
          </a:p>
        </p:txBody>
      </p:sp>
    </p:spTree>
    <p:extLst>
      <p:ext uri="{BB962C8B-B14F-4D97-AF65-F5344CB8AC3E}">
        <p14:creationId xmlns:p14="http://schemas.microsoft.com/office/powerpoint/2010/main" val="149652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a:extLst>
              <a:ext uri="{FF2B5EF4-FFF2-40B4-BE49-F238E27FC236}">
                <a16:creationId xmlns="" xmlns:a16="http://schemas.microsoft.com/office/drawing/2014/main" id="{D4AB72B6-76A6-426A-AE79-3DCA39A7D812}"/>
              </a:ext>
            </a:extLst>
          </p:cNvPr>
          <p:cNvSpPr txBox="1">
            <a:spLocks/>
          </p:cNvSpPr>
          <p:nvPr/>
        </p:nvSpPr>
        <p:spPr>
          <a:xfrm>
            <a:off x="5329383" y="31303"/>
            <a:ext cx="6781338" cy="812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3200" dirty="0">
                <a:solidFill>
                  <a:schemeClr val="bg1"/>
                </a:solidFill>
                <a:latin typeface="Times New Roman" panose="02020603050405020304" pitchFamily="18" charset="0"/>
                <a:cs typeface="Times New Roman" panose="02020603050405020304" pitchFamily="18" charset="0"/>
              </a:rPr>
              <a:t>Süreçlerin Takibi  / Oryantasyon</a:t>
            </a:r>
          </a:p>
        </p:txBody>
      </p:sp>
      <p:sp>
        <p:nvSpPr>
          <p:cNvPr id="3" name="Metin kutusu 2">
            <a:extLst>
              <a:ext uri="{FF2B5EF4-FFF2-40B4-BE49-F238E27FC236}">
                <a16:creationId xmlns="" xmlns:a16="http://schemas.microsoft.com/office/drawing/2014/main" id="{7C393E46-2B6B-4210-9A68-51602A1FCDA3}"/>
              </a:ext>
            </a:extLst>
          </p:cNvPr>
          <p:cNvSpPr txBox="1"/>
          <p:nvPr/>
        </p:nvSpPr>
        <p:spPr>
          <a:xfrm>
            <a:off x="331587" y="1664614"/>
            <a:ext cx="5764413" cy="496996"/>
          </a:xfrm>
          <a:prstGeom prst="rect">
            <a:avLst/>
          </a:prstGeom>
          <a:noFill/>
        </p:spPr>
        <p:txBody>
          <a:bodyPr wrap="square">
            <a:spAutoFit/>
          </a:bodyPr>
          <a:lstStyle/>
          <a:p>
            <a:pPr algn="just">
              <a:lnSpc>
                <a:spcPct val="150000"/>
              </a:lnSpc>
              <a:spcAft>
                <a:spcPts val="800"/>
              </a:spcAft>
            </a:pPr>
            <a:r>
              <a:rPr lang="tr-TR" sz="2000" dirty="0">
                <a:latin typeface="Arial" panose="020B0604020202020204" pitchFamily="34" charset="0"/>
                <a:ea typeface="Calibri" panose="020F0502020204030204" pitchFamily="34" charset="0"/>
                <a:cs typeface="Arial" panose="020B0604020202020204" pitchFamily="34" charset="0"/>
              </a:rPr>
              <a:t>Dönemin başında oryantasyon eğitimi verildi.</a:t>
            </a:r>
          </a:p>
        </p:txBody>
      </p:sp>
      <p:pic>
        <p:nvPicPr>
          <p:cNvPr id="5" name="Resim 4">
            <a:extLst>
              <a:ext uri="{FF2B5EF4-FFF2-40B4-BE49-F238E27FC236}">
                <a16:creationId xmlns="" xmlns:a16="http://schemas.microsoft.com/office/drawing/2014/main" id="{F67AE11C-3B3A-5DC6-ED52-FE7F6D29D624}"/>
              </a:ext>
            </a:extLst>
          </p:cNvPr>
          <p:cNvPicPr>
            <a:picLocks noChangeAspect="1"/>
          </p:cNvPicPr>
          <p:nvPr/>
        </p:nvPicPr>
        <p:blipFill>
          <a:blip r:embed="rId2"/>
          <a:stretch>
            <a:fillRect/>
          </a:stretch>
        </p:blipFill>
        <p:spPr>
          <a:xfrm>
            <a:off x="6433817" y="1990547"/>
            <a:ext cx="5254100" cy="2876905"/>
          </a:xfrm>
          <a:prstGeom prst="rect">
            <a:avLst/>
          </a:prstGeom>
        </p:spPr>
      </p:pic>
      <p:sp>
        <p:nvSpPr>
          <p:cNvPr id="6" name="Metin kutusu 5">
            <a:extLst>
              <a:ext uri="{FF2B5EF4-FFF2-40B4-BE49-F238E27FC236}">
                <a16:creationId xmlns="" xmlns:a16="http://schemas.microsoft.com/office/drawing/2014/main" id="{AEAC1602-070E-8AE1-2FEB-175270623BEE}"/>
              </a:ext>
            </a:extLst>
          </p:cNvPr>
          <p:cNvSpPr txBox="1"/>
          <p:nvPr/>
        </p:nvSpPr>
        <p:spPr>
          <a:xfrm>
            <a:off x="331587" y="2586663"/>
            <a:ext cx="5764413" cy="1984582"/>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Eğitime üst sınıflar da davet edilerek sınıflar arası kaynaştırma amaçlandı.</a:t>
            </a:r>
          </a:p>
          <a:p>
            <a:pPr marL="342900" indent="-342900" algn="just">
              <a:lnSpc>
                <a:spcPct val="150000"/>
              </a:lnSpc>
              <a:spcAft>
                <a:spcPts val="800"/>
              </a:spcAft>
              <a:buFont typeface="Arial" panose="020B0604020202020204" pitchFamily="34" charset="0"/>
              <a:buChar char="•"/>
            </a:pPr>
            <a:r>
              <a:rPr lang="tr-TR" sz="2000" dirty="0">
                <a:latin typeface="Arial" panose="020B0604020202020204" pitchFamily="34" charset="0"/>
                <a:ea typeface="Calibri" panose="020F0502020204030204" pitchFamily="34" charset="0"/>
                <a:cs typeface="Arial" panose="020B0604020202020204" pitchFamily="34" charset="0"/>
              </a:rPr>
              <a:t>Daha önce projelerde görev alan öğrenciler deneyimlerini paylaştı.</a:t>
            </a:r>
          </a:p>
        </p:txBody>
      </p:sp>
    </p:spTree>
    <p:extLst>
      <p:ext uri="{BB962C8B-B14F-4D97-AF65-F5344CB8AC3E}">
        <p14:creationId xmlns:p14="http://schemas.microsoft.com/office/powerpoint/2010/main" val="311710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98108" y="218760"/>
            <a:ext cx="4093435" cy="566208"/>
          </a:xfrm>
          <a:prstGeom prst="rect">
            <a:avLst/>
          </a:prstGeom>
        </p:spPr>
        <p:txBody>
          <a:bodyPr vert="horz" wrap="square" lIns="0" tIns="12092" rIns="0" bIns="0" rtlCol="0" anchor="ctr">
            <a:spAutoFit/>
          </a:bodyPr>
          <a:lstStyle/>
          <a:p>
            <a:pPr marL="11516" algn="r">
              <a:lnSpc>
                <a:spcPct val="100000"/>
              </a:lnSpc>
              <a:spcBef>
                <a:spcPts val="95"/>
              </a:spcBef>
            </a:pPr>
            <a:r>
              <a:rPr sz="3600" spc="-63" dirty="0">
                <a:solidFill>
                  <a:schemeClr val="bg1"/>
                </a:solidFill>
                <a:latin typeface="Times New Roman" panose="02020603050405020304" pitchFamily="18" charset="0"/>
                <a:cs typeface="Times New Roman" panose="02020603050405020304" pitchFamily="18" charset="0"/>
              </a:rPr>
              <a:t>ÖĞRENCİ</a:t>
            </a:r>
            <a:r>
              <a:rPr lang="tr-TR" sz="3600" spc="-222" dirty="0">
                <a:solidFill>
                  <a:schemeClr val="bg1"/>
                </a:solidFill>
                <a:latin typeface="Times New Roman" panose="02020603050405020304" pitchFamily="18" charset="0"/>
                <a:cs typeface="Times New Roman" panose="02020603050405020304" pitchFamily="18" charset="0"/>
              </a:rPr>
              <a:t> </a:t>
            </a:r>
            <a:r>
              <a:rPr sz="3600" spc="-95" dirty="0">
                <a:solidFill>
                  <a:schemeClr val="bg1"/>
                </a:solidFill>
                <a:latin typeface="Times New Roman" panose="02020603050405020304" pitchFamily="18" charset="0"/>
                <a:cs typeface="Times New Roman" panose="02020603050405020304" pitchFamily="18" charset="0"/>
              </a:rPr>
              <a:t>SAYILARI</a:t>
            </a:r>
          </a:p>
        </p:txBody>
      </p:sp>
      <p:graphicFrame>
        <p:nvGraphicFramePr>
          <p:cNvPr id="23" name="4 Tablo"/>
          <p:cNvGraphicFramePr>
            <a:graphicFrameLocks noGrp="1"/>
          </p:cNvGraphicFramePr>
          <p:nvPr>
            <p:extLst>
              <p:ext uri="{D42A27DB-BD31-4B8C-83A1-F6EECF244321}">
                <p14:modId xmlns:p14="http://schemas.microsoft.com/office/powerpoint/2010/main" val="2547445351"/>
              </p:ext>
            </p:extLst>
          </p:nvPr>
        </p:nvGraphicFramePr>
        <p:xfrm>
          <a:off x="1366980" y="1738863"/>
          <a:ext cx="9044347" cy="2912840"/>
        </p:xfrm>
        <a:graphic>
          <a:graphicData uri="http://schemas.openxmlformats.org/drawingml/2006/table">
            <a:tbl>
              <a:tblPr firstRow="1" bandRow="1">
                <a:tableStyleId>{5C22544A-7EE6-4342-B048-85BDC9FD1C3A}</a:tableStyleId>
              </a:tblPr>
              <a:tblGrid>
                <a:gridCol w="4911877">
                  <a:extLst>
                    <a:ext uri="{9D8B030D-6E8A-4147-A177-3AD203B41FA5}">
                      <a16:colId xmlns="" xmlns:a16="http://schemas.microsoft.com/office/drawing/2014/main" val="20001"/>
                    </a:ext>
                  </a:extLst>
                </a:gridCol>
                <a:gridCol w="1377490">
                  <a:extLst>
                    <a:ext uri="{9D8B030D-6E8A-4147-A177-3AD203B41FA5}">
                      <a16:colId xmlns="" xmlns:a16="http://schemas.microsoft.com/office/drawing/2014/main" val="20005"/>
                    </a:ext>
                  </a:extLst>
                </a:gridCol>
                <a:gridCol w="1377490">
                  <a:extLst>
                    <a:ext uri="{9D8B030D-6E8A-4147-A177-3AD203B41FA5}">
                      <a16:colId xmlns="" xmlns:a16="http://schemas.microsoft.com/office/drawing/2014/main" val="20006"/>
                    </a:ext>
                  </a:extLst>
                </a:gridCol>
                <a:gridCol w="1377490">
                  <a:extLst>
                    <a:ext uri="{9D8B030D-6E8A-4147-A177-3AD203B41FA5}">
                      <a16:colId xmlns="" xmlns:a16="http://schemas.microsoft.com/office/drawing/2014/main" val="20007"/>
                    </a:ext>
                  </a:extLst>
                </a:gridCol>
              </a:tblGrid>
              <a:tr h="657511">
                <a:tc rowSpan="2">
                  <a:txBody>
                    <a:bodyPr/>
                    <a:lstStyle/>
                    <a:p>
                      <a:pPr algn="ctr"/>
                      <a:endParaRPr lang="tr-TR" sz="1800" dirty="0">
                        <a:latin typeface="Times New Roman" panose="02020603050405020304" pitchFamily="18" charset="0"/>
                        <a:cs typeface="Times New Roman" panose="02020603050405020304" pitchFamily="18" charset="0"/>
                      </a:endParaRPr>
                    </a:p>
                    <a:p>
                      <a:pPr algn="ctr"/>
                      <a:endParaRPr lang="tr-TR" sz="1800" dirty="0">
                        <a:latin typeface="Times New Roman" panose="02020603050405020304" pitchFamily="18" charset="0"/>
                        <a:cs typeface="Times New Roman" panose="02020603050405020304" pitchFamily="18" charset="0"/>
                      </a:endParaRPr>
                    </a:p>
                    <a:p>
                      <a:pPr algn="ctr"/>
                      <a:r>
                        <a:rPr lang="tr-TR" sz="1800" dirty="0">
                          <a:latin typeface="Times New Roman" panose="02020603050405020304" pitchFamily="18" charset="0"/>
                          <a:cs typeface="Times New Roman" panose="02020603050405020304" pitchFamily="18" charset="0"/>
                        </a:rPr>
                        <a:t>Program </a:t>
                      </a:r>
                    </a:p>
                  </a:txBody>
                  <a:tcPr marL="82918" marR="82918" marT="41459" marB="41459"/>
                </a:tc>
                <a:tc gridSpan="3">
                  <a:txBody>
                    <a:bodyPr/>
                    <a:lstStyle/>
                    <a:p>
                      <a:endParaRPr lang="tr-TR" dirty="0"/>
                    </a:p>
                  </a:txBody>
                  <a:tcPr/>
                </a:tc>
                <a:tc hMerge="1">
                  <a:txBody>
                    <a:bodyPr/>
                    <a:lstStyle/>
                    <a:p>
                      <a:endParaRPr lang="tr-TR" sz="1800" dirty="0">
                        <a:latin typeface="+mn-lt"/>
                      </a:endParaRPr>
                    </a:p>
                  </a:txBody>
                  <a:tcPr marL="82918" marR="82918" marT="41459" marB="41459"/>
                </a:tc>
                <a:tc hMerge="1">
                  <a:txBody>
                    <a:bodyPr/>
                    <a:lstStyle/>
                    <a:p>
                      <a:pPr algn="ctr"/>
                      <a:endParaRPr lang="tr-TR" sz="1800" dirty="0">
                        <a:latin typeface="Times New Roman" panose="02020603050405020304" pitchFamily="18" charset="0"/>
                        <a:cs typeface="Times New Roman" panose="02020603050405020304" pitchFamily="18" charset="0"/>
                      </a:endParaRPr>
                    </a:p>
                  </a:txBody>
                  <a:tcPr marL="82918" marR="82918" marT="41459" marB="41459"/>
                </a:tc>
                <a:extLst>
                  <a:ext uri="{0D108BD9-81ED-4DB2-BD59-A6C34878D82A}">
                    <a16:rowId xmlns="" xmlns:a16="http://schemas.microsoft.com/office/drawing/2014/main" val="10000"/>
                  </a:ext>
                </a:extLst>
              </a:tr>
              <a:tr h="970947">
                <a:tc vMerge="1">
                  <a:txBody>
                    <a:bodyPr/>
                    <a:lstStyle/>
                    <a:p>
                      <a:endParaRPr lang="tr-TR" sz="1400" dirty="0"/>
                    </a:p>
                  </a:txBody>
                  <a:tcPr/>
                </a:tc>
                <a:tc>
                  <a:txBody>
                    <a:bodyPr/>
                    <a:lstStyle/>
                    <a:p>
                      <a:pPr algn="ctr"/>
                      <a:r>
                        <a:rPr lang="tr-TR" sz="1800" b="1" dirty="0">
                          <a:latin typeface="Times New Roman" panose="02020603050405020304" pitchFamily="18" charset="0"/>
                          <a:cs typeface="Times New Roman" panose="02020603050405020304" pitchFamily="18" charset="0"/>
                        </a:rPr>
                        <a:t>2021</a:t>
                      </a:r>
                    </a:p>
                  </a:txBody>
                  <a:tcPr marL="82918" marR="82918" marT="41459" marB="41459"/>
                </a:tc>
                <a:tc>
                  <a:txBody>
                    <a:bodyPr/>
                    <a:lstStyle/>
                    <a:p>
                      <a:pPr algn="ctr"/>
                      <a:r>
                        <a:rPr lang="tr-TR" sz="1800" b="1" dirty="0">
                          <a:latin typeface="Times New Roman" panose="02020603050405020304" pitchFamily="18" charset="0"/>
                          <a:cs typeface="Times New Roman" panose="02020603050405020304" pitchFamily="18" charset="0"/>
                        </a:rPr>
                        <a:t>2022</a:t>
                      </a:r>
                    </a:p>
                  </a:txBody>
                  <a:tcPr marL="82918" marR="82918" marT="41459" marB="41459"/>
                </a:tc>
                <a:tc>
                  <a:txBody>
                    <a:bodyPr/>
                    <a:lstStyle/>
                    <a:p>
                      <a:pPr algn="ctr"/>
                      <a:r>
                        <a:rPr lang="tr-TR" sz="1800" b="1" dirty="0">
                          <a:latin typeface="Times New Roman" panose="02020603050405020304" pitchFamily="18" charset="0"/>
                          <a:cs typeface="Times New Roman" panose="02020603050405020304" pitchFamily="18" charset="0"/>
                        </a:rPr>
                        <a:t>2023</a:t>
                      </a:r>
                    </a:p>
                  </a:txBody>
                  <a:tcPr marL="82918" marR="82918" marT="41459" marB="41459"/>
                </a:tc>
                <a:extLst>
                  <a:ext uri="{0D108BD9-81ED-4DB2-BD59-A6C34878D82A}">
                    <a16:rowId xmlns="" xmlns:a16="http://schemas.microsoft.com/office/drawing/2014/main" val="10002"/>
                  </a:ext>
                </a:extLst>
              </a:tr>
              <a:tr h="642191">
                <a:tc>
                  <a:txBody>
                    <a:bodyPr/>
                    <a:lstStyle/>
                    <a:p>
                      <a:r>
                        <a:rPr lang="tr-TR" sz="1800" dirty="0">
                          <a:latin typeface="Times New Roman" panose="02020603050405020304" pitchFamily="18" charset="0"/>
                          <a:cs typeface="Times New Roman" panose="02020603050405020304" pitchFamily="18" charset="0"/>
                        </a:rPr>
                        <a:t>Sağlık Yönetimi - Lisans</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40</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78</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123*</a:t>
                      </a:r>
                    </a:p>
                  </a:txBody>
                  <a:tcPr marL="82918" marR="82918" marT="41459" marB="41459" anchor="ctr"/>
                </a:tc>
                <a:extLst>
                  <a:ext uri="{0D108BD9-81ED-4DB2-BD59-A6C34878D82A}">
                    <a16:rowId xmlns="" xmlns:a16="http://schemas.microsoft.com/office/drawing/2014/main" val="10003"/>
                  </a:ext>
                </a:extLst>
              </a:tr>
              <a:tr h="642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latin typeface="Times New Roman" panose="02020603050405020304" pitchFamily="18" charset="0"/>
                          <a:cs typeface="Times New Roman" panose="02020603050405020304" pitchFamily="18" charset="0"/>
                        </a:rPr>
                        <a:t>Sağlık Yönetimi - Yüksek Lisans</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11</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26</a:t>
                      </a:r>
                    </a:p>
                  </a:txBody>
                  <a:tcPr marL="82918" marR="82918" marT="41459" marB="41459" anchor="ctr"/>
                </a:tc>
                <a:tc>
                  <a:txBody>
                    <a:bodyPr/>
                    <a:lstStyle/>
                    <a:p>
                      <a:pPr algn="ctr"/>
                      <a:r>
                        <a:rPr lang="tr-TR" sz="1800" dirty="0">
                          <a:latin typeface="Times New Roman" panose="02020603050405020304" pitchFamily="18" charset="0"/>
                          <a:cs typeface="Times New Roman" panose="02020603050405020304" pitchFamily="18" charset="0"/>
                        </a:rPr>
                        <a:t>48*</a:t>
                      </a:r>
                    </a:p>
                  </a:txBody>
                  <a:tcPr marL="82918" marR="82918" marT="41459" marB="41459" anchor="ctr"/>
                </a:tc>
                <a:extLst>
                  <a:ext uri="{0D108BD9-81ED-4DB2-BD59-A6C34878D82A}">
                    <a16:rowId xmlns="" xmlns:a16="http://schemas.microsoft.com/office/drawing/2014/main" val="3765130128"/>
                  </a:ext>
                </a:extLst>
              </a:tr>
            </a:tbl>
          </a:graphicData>
        </a:graphic>
      </p:graphicFrame>
      <p:sp>
        <p:nvSpPr>
          <p:cNvPr id="3" name="Metin kutusu 2">
            <a:extLst>
              <a:ext uri="{FF2B5EF4-FFF2-40B4-BE49-F238E27FC236}">
                <a16:creationId xmlns="" xmlns:a16="http://schemas.microsoft.com/office/drawing/2014/main" id="{87C2A7D5-A3EA-EE87-CCAC-05ED640512C4}"/>
              </a:ext>
            </a:extLst>
          </p:cNvPr>
          <p:cNvSpPr txBox="1"/>
          <p:nvPr/>
        </p:nvSpPr>
        <p:spPr>
          <a:xfrm>
            <a:off x="1239520" y="5152040"/>
            <a:ext cx="11515162" cy="312650"/>
          </a:xfrm>
          <a:prstGeom prst="rect">
            <a:avLst/>
          </a:prstGeom>
          <a:noFill/>
        </p:spPr>
        <p:txBody>
          <a:bodyPr wrap="square">
            <a:spAutoFit/>
          </a:bodyPr>
          <a:lstStyle/>
          <a:p>
            <a:pPr marL="228600" algn="just">
              <a:lnSpc>
                <a:spcPct val="107000"/>
              </a:lnSpc>
              <a:spcAft>
                <a:spcPts val="80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*Öğrenci sayıları kümülatif olarak gösterilmektedir.</a:t>
            </a:r>
          </a:p>
        </p:txBody>
      </p:sp>
    </p:spTree>
    <p:extLst>
      <p:ext uri="{BB962C8B-B14F-4D97-AF65-F5344CB8AC3E}">
        <p14:creationId xmlns:p14="http://schemas.microsoft.com/office/powerpoint/2010/main" val="266321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2678" y="365126"/>
            <a:ext cx="7479322" cy="539848"/>
          </a:xfrm>
        </p:spPr>
        <p:txBody>
          <a:bodyPr>
            <a:normAutofit/>
          </a:bodyPr>
          <a:lstStyle/>
          <a:p>
            <a:r>
              <a:rPr lang="tr-TR" sz="2800" dirty="0">
                <a:solidFill>
                  <a:schemeClr val="bg1"/>
                </a:solidFill>
                <a:latin typeface="Times New Roman" panose="02020603050405020304" pitchFamily="18" charset="0"/>
                <a:cs typeface="Times New Roman" panose="02020603050405020304" pitchFamily="18" charset="0"/>
              </a:rPr>
              <a:t>Öğrenci Kontenjanları ve Doluluk Oranları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83787736"/>
              </p:ext>
            </p:extLst>
          </p:nvPr>
        </p:nvGraphicFramePr>
        <p:xfrm>
          <a:off x="721529" y="2021793"/>
          <a:ext cx="10352872" cy="1558741"/>
        </p:xfrm>
        <a:graphic>
          <a:graphicData uri="http://schemas.openxmlformats.org/drawingml/2006/table">
            <a:tbl>
              <a:tblPr firstRow="1" firstCol="1" lastRow="1" lastCol="1" bandRow="1" bandCol="1">
                <a:tableStyleId>{5C22544A-7EE6-4342-B048-85BDC9FD1C3A}</a:tableStyleId>
              </a:tblPr>
              <a:tblGrid>
                <a:gridCol w="4338151">
                  <a:extLst>
                    <a:ext uri="{9D8B030D-6E8A-4147-A177-3AD203B41FA5}">
                      <a16:colId xmlns="" xmlns:a16="http://schemas.microsoft.com/office/drawing/2014/main" val="20000"/>
                    </a:ext>
                  </a:extLst>
                </a:gridCol>
                <a:gridCol w="1950720">
                  <a:extLst>
                    <a:ext uri="{9D8B030D-6E8A-4147-A177-3AD203B41FA5}">
                      <a16:colId xmlns="" xmlns:a16="http://schemas.microsoft.com/office/drawing/2014/main" val="20001"/>
                    </a:ext>
                  </a:extLst>
                </a:gridCol>
                <a:gridCol w="1750399">
                  <a:extLst>
                    <a:ext uri="{9D8B030D-6E8A-4147-A177-3AD203B41FA5}">
                      <a16:colId xmlns="" xmlns:a16="http://schemas.microsoft.com/office/drawing/2014/main" val="20002"/>
                    </a:ext>
                  </a:extLst>
                </a:gridCol>
                <a:gridCol w="1000994">
                  <a:extLst>
                    <a:ext uri="{9D8B030D-6E8A-4147-A177-3AD203B41FA5}">
                      <a16:colId xmlns="" xmlns:a16="http://schemas.microsoft.com/office/drawing/2014/main" val="20003"/>
                    </a:ext>
                  </a:extLst>
                </a:gridCol>
                <a:gridCol w="1312608">
                  <a:extLst>
                    <a:ext uri="{9D8B030D-6E8A-4147-A177-3AD203B41FA5}">
                      <a16:colId xmlns="" xmlns:a16="http://schemas.microsoft.com/office/drawing/2014/main" val="20004"/>
                    </a:ext>
                  </a:extLst>
                </a:gridCol>
              </a:tblGrid>
              <a:tr h="617661">
                <a:tc gridSpan="5">
                  <a:txBody>
                    <a:bodyPr/>
                    <a:lstStyle/>
                    <a:p>
                      <a:pPr marL="1524635" marR="1295400" algn="ctr">
                        <a:spcBef>
                          <a:spcPts val="625"/>
                        </a:spcBef>
                        <a:spcAft>
                          <a:spcPts val="0"/>
                        </a:spcAft>
                      </a:pPr>
                      <a:r>
                        <a:rPr lang="tr-TR" sz="1800" dirty="0">
                          <a:effectLst/>
                          <a:latin typeface="Times New Roman" panose="02020603050405020304" pitchFamily="18" charset="0"/>
                          <a:cs typeface="Times New Roman" panose="02020603050405020304" pitchFamily="18" charset="0"/>
                        </a:rPr>
                        <a:t>Öğrenci Kontenjanları ve Doluluk Oranı - 2023</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550786">
                <a:tc>
                  <a:txBody>
                    <a:bodyPr/>
                    <a:lstStyle/>
                    <a:p>
                      <a:pPr>
                        <a:spcBef>
                          <a:spcPts val="15"/>
                        </a:spcBef>
                        <a:spcAft>
                          <a:spcPts val="0"/>
                        </a:spcAft>
                      </a:pPr>
                      <a:r>
                        <a:rPr lang="tr-TR" sz="1800" dirty="0">
                          <a:effectLst/>
                          <a:latin typeface="Times New Roman" panose="02020603050405020304" pitchFamily="18" charset="0"/>
                          <a:cs typeface="Times New Roman" panose="02020603050405020304" pitchFamily="18" charset="0"/>
                        </a:rPr>
                        <a:t> </a:t>
                      </a:r>
                    </a:p>
                  </a:txBody>
                  <a:tcPr marL="0" marR="0" marT="0" marB="0" anchor="ctr"/>
                </a:tc>
                <a:tc>
                  <a:txBody>
                    <a:bodyPr/>
                    <a:lstStyle/>
                    <a:p>
                      <a:pPr marL="56515" marR="53975" algn="ctr">
                        <a:lnSpc>
                          <a:spcPts val="1260"/>
                        </a:lnSpc>
                        <a:spcBef>
                          <a:spcPts val="485"/>
                        </a:spcBef>
                        <a:spcAft>
                          <a:spcPts val="0"/>
                        </a:spcAft>
                      </a:pPr>
                      <a:r>
                        <a:rPr lang="tr-TR" sz="1800" dirty="0">
                          <a:effectLst/>
                          <a:latin typeface="Times New Roman" panose="02020603050405020304" pitchFamily="18" charset="0"/>
                          <a:cs typeface="Times New Roman" panose="02020603050405020304" pitchFamily="18" charset="0"/>
                        </a:rPr>
                        <a:t>YKS</a:t>
                      </a:r>
                    </a:p>
                    <a:p>
                      <a:pPr marL="56515" marR="55245" algn="ctr">
                        <a:lnSpc>
                          <a:spcPts val="1260"/>
                        </a:lnSpc>
                        <a:spcAft>
                          <a:spcPts val="0"/>
                        </a:spcAft>
                      </a:pPr>
                      <a:r>
                        <a:rPr lang="tr-TR" sz="1800" dirty="0">
                          <a:effectLst/>
                          <a:latin typeface="Times New Roman" panose="02020603050405020304" pitchFamily="18" charset="0"/>
                          <a:cs typeface="Times New Roman" panose="02020603050405020304" pitchFamily="18" charset="0"/>
                        </a:rPr>
                        <a:t>Kontenjanı</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63830" marR="55880" indent="-94615">
                        <a:spcBef>
                          <a:spcPts val="485"/>
                        </a:spcBef>
                        <a:spcAft>
                          <a:spcPts val="0"/>
                        </a:spcAft>
                      </a:pPr>
                      <a:r>
                        <a:rPr lang="tr-TR" sz="1800" dirty="0">
                          <a:effectLst/>
                          <a:latin typeface="Times New Roman" panose="02020603050405020304" pitchFamily="18" charset="0"/>
                          <a:cs typeface="Times New Roman" panose="02020603050405020304" pitchFamily="18" charset="0"/>
                        </a:rPr>
                        <a:t>YKS sonucu Yerleşen</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spcBef>
                          <a:spcPts val="15"/>
                        </a:spcBef>
                        <a:spcAft>
                          <a:spcPts val="0"/>
                        </a:spcAft>
                      </a:pPr>
                      <a:r>
                        <a:rPr lang="tr-TR" sz="1800" dirty="0">
                          <a:effectLst/>
                          <a:latin typeface="Times New Roman" panose="02020603050405020304" pitchFamily="18" charset="0"/>
                          <a:cs typeface="Times New Roman" panose="02020603050405020304" pitchFamily="18" charset="0"/>
                        </a:rPr>
                        <a:t> Boş Kalan</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spcBef>
                          <a:spcPts val="15"/>
                        </a:spcBef>
                        <a:spcAft>
                          <a:spcPts val="0"/>
                        </a:spcAft>
                      </a:pPr>
                      <a:r>
                        <a:rPr lang="tr-TR" sz="1800" dirty="0">
                          <a:effectLst/>
                          <a:latin typeface="Times New Roman" panose="02020603050405020304" pitchFamily="18" charset="0"/>
                          <a:cs typeface="Times New Roman" panose="02020603050405020304" pitchFamily="18" charset="0"/>
                        </a:rPr>
                        <a:t> Doluluk Oranı</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390294">
                <a:tc>
                  <a:txBody>
                    <a:bodyPr/>
                    <a:lstStyle/>
                    <a:p>
                      <a:pPr>
                        <a:spcBef>
                          <a:spcPts val="135"/>
                        </a:spcBef>
                        <a:spcAft>
                          <a:spcPts val="0"/>
                        </a:spcAft>
                      </a:pPr>
                      <a:r>
                        <a:rPr lang="tr-TR" sz="1800" dirty="0">
                          <a:effectLst/>
                          <a:latin typeface="Times New Roman" panose="02020603050405020304" pitchFamily="18" charset="0"/>
                          <a:cs typeface="Times New Roman" panose="02020603050405020304" pitchFamily="18" charset="0"/>
                        </a:rPr>
                        <a:t>Sağlık Yönetimi Bölümü</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tr-TR" sz="1800" dirty="0">
                          <a:solidFill>
                            <a:schemeClr val="tx1"/>
                          </a:solidFill>
                          <a:latin typeface="Times New Roman" panose="02020603050405020304" pitchFamily="18" charset="0"/>
                          <a:cs typeface="Times New Roman" panose="02020603050405020304" pitchFamily="18" charset="0"/>
                        </a:rPr>
                        <a:t>50</a:t>
                      </a:r>
                    </a:p>
                  </a:txBody>
                  <a:tcPr marL="0" marR="0" marT="0" marB="0" anchor="ctr"/>
                </a:tc>
                <a:tc>
                  <a:txBody>
                    <a:bodyPr/>
                    <a:lstStyle/>
                    <a:p>
                      <a:pPr algn="ctr"/>
                      <a:r>
                        <a:rPr lang="tr-TR" sz="1800" dirty="0">
                          <a:solidFill>
                            <a:schemeClr val="tx1"/>
                          </a:solidFill>
                          <a:latin typeface="Times New Roman" panose="02020603050405020304" pitchFamily="18" charset="0"/>
                          <a:cs typeface="Times New Roman" panose="02020603050405020304" pitchFamily="18" charset="0"/>
                        </a:rPr>
                        <a:t>54</a:t>
                      </a:r>
                    </a:p>
                  </a:txBody>
                  <a:tcPr marL="0" marR="0" marT="0" marB="0" anchor="ctr"/>
                </a:tc>
                <a:tc>
                  <a:txBody>
                    <a:bodyPr/>
                    <a:lstStyle/>
                    <a:p>
                      <a:pPr algn="ctr"/>
                      <a:r>
                        <a:rPr lang="tr-TR" sz="1800" dirty="0">
                          <a:latin typeface="Times New Roman" panose="02020603050405020304" pitchFamily="18" charset="0"/>
                          <a:cs typeface="Times New Roman" panose="02020603050405020304" pitchFamily="18" charset="0"/>
                        </a:rPr>
                        <a:t>-</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0" marR="0" marT="0" marB="0" anchor="ctr"/>
                </a:tc>
                <a:extLst>
                  <a:ext uri="{0D108BD9-81ED-4DB2-BD59-A6C34878D82A}">
                    <a16:rowId xmlns="" xmlns:a16="http://schemas.microsoft.com/office/drawing/2014/main" val="10002"/>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Öğrenci Kontenjanları</a:t>
            </a:r>
            <a:endParaRPr kumimoji="0" lang="tr-TR" altLang="tr-TR"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3" name="Metin kutusu 2">
            <a:extLst>
              <a:ext uri="{FF2B5EF4-FFF2-40B4-BE49-F238E27FC236}">
                <a16:creationId xmlns="" xmlns:a16="http://schemas.microsoft.com/office/drawing/2014/main" id="{D584A8C4-3310-8338-E2DD-55EA14DEB829}"/>
              </a:ext>
            </a:extLst>
          </p:cNvPr>
          <p:cNvSpPr txBox="1"/>
          <p:nvPr/>
        </p:nvSpPr>
        <p:spPr>
          <a:xfrm>
            <a:off x="629920" y="4083874"/>
            <a:ext cx="10769600" cy="1124475"/>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tr-TR" sz="1400" dirty="0">
                <a:latin typeface="Arial" panose="020B0604020202020204" pitchFamily="34" charset="0"/>
                <a:ea typeface="Calibri" panose="020F0502020204030204" pitchFamily="34" charset="0"/>
                <a:cs typeface="Arial" panose="020B0604020202020204" pitchFamily="34" charset="0"/>
              </a:rPr>
              <a:t>Okul birincisi=2</a:t>
            </a:r>
          </a:p>
          <a:p>
            <a:pPr marL="342900" indent="-342900" algn="just">
              <a:lnSpc>
                <a:spcPct val="150000"/>
              </a:lnSpc>
              <a:spcAft>
                <a:spcPts val="800"/>
              </a:spcAft>
              <a:buFont typeface="Arial" panose="020B0604020202020204" pitchFamily="34" charset="0"/>
              <a:buChar char="•"/>
            </a:pPr>
            <a:r>
              <a:rPr lang="tr-TR" sz="1400" b="0" i="0" dirty="0">
                <a:solidFill>
                  <a:srgbClr val="333333"/>
                </a:solidFill>
                <a:effectLst/>
                <a:latin typeface="Helvetica Neue"/>
              </a:rPr>
              <a:t>Toplam = Genel + Okul Birincisi + Şehit-Gazi Yakını + 34 Yaş Üstü Kadın + Depremzede Aday kontenjanları toplamından oluşmaktadır.</a:t>
            </a:r>
            <a:endParaRPr lang="tr-TR"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463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9B3492-F9A9-4DB9-851C-41B1DCA82E36}"/>
              </a:ext>
            </a:extLst>
          </p:cNvPr>
          <p:cNvSpPr>
            <a:spLocks noGrp="1"/>
          </p:cNvSpPr>
          <p:nvPr>
            <p:ph type="title"/>
          </p:nvPr>
        </p:nvSpPr>
        <p:spPr>
          <a:xfrm>
            <a:off x="838200" y="365125"/>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Öğrenci Toplulukları</a:t>
            </a:r>
          </a:p>
        </p:txBody>
      </p:sp>
      <p:sp>
        <p:nvSpPr>
          <p:cNvPr id="3" name="İçerik Yer Tutucusu 2">
            <a:extLst>
              <a:ext uri="{FF2B5EF4-FFF2-40B4-BE49-F238E27FC236}">
                <a16:creationId xmlns="" xmlns:a16="http://schemas.microsoft.com/office/drawing/2014/main" id="{044F7D8C-8749-4FDB-982F-4408FD84C93C}"/>
              </a:ext>
            </a:extLst>
          </p:cNvPr>
          <p:cNvSpPr>
            <a:spLocks noGrp="1"/>
          </p:cNvSpPr>
          <p:nvPr>
            <p:ph idx="1"/>
          </p:nvPr>
        </p:nvSpPr>
        <p:spPr>
          <a:xfrm>
            <a:off x="838200" y="1352282"/>
            <a:ext cx="10515600" cy="4824681"/>
          </a:xfrm>
        </p:spPr>
        <p:txBody>
          <a:bodyPr>
            <a:normAutofit/>
          </a:bodyPr>
          <a:lstStyle/>
          <a:p>
            <a:pPr marL="0" indent="0">
              <a:buNone/>
            </a:pPr>
            <a:endParaRPr lang="tr-TR" b="1" i="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tr-TR"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tr-TR"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tr-TR" b="1" i="1" dirty="0">
              <a:solidFill>
                <a:srgbClr val="FF0000"/>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2B2F09FC-9102-6E48-5A5A-C0CDDFE36D0D}"/>
              </a:ext>
            </a:extLst>
          </p:cNvPr>
          <p:cNvPicPr>
            <a:picLocks noChangeAspect="1"/>
          </p:cNvPicPr>
          <p:nvPr/>
        </p:nvPicPr>
        <p:blipFill>
          <a:blip r:embed="rId2"/>
          <a:stretch>
            <a:fillRect/>
          </a:stretch>
        </p:blipFill>
        <p:spPr>
          <a:xfrm>
            <a:off x="637540" y="1148382"/>
            <a:ext cx="10916920" cy="5028581"/>
          </a:xfrm>
          <a:prstGeom prst="rect">
            <a:avLst/>
          </a:prstGeom>
        </p:spPr>
      </p:pic>
    </p:spTree>
    <p:extLst>
      <p:ext uri="{BB962C8B-B14F-4D97-AF65-F5344CB8AC3E}">
        <p14:creationId xmlns:p14="http://schemas.microsoft.com/office/powerpoint/2010/main" val="350361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 xmlns:a16="http://schemas.microsoft.com/office/drawing/2014/main" id="{DC39E51B-16DC-9B13-214A-96675DE953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39345" y="1253599"/>
            <a:ext cx="5270085" cy="1856717"/>
          </a:xfrm>
        </p:spPr>
      </p:pic>
      <p:sp>
        <p:nvSpPr>
          <p:cNvPr id="3" name="Metin kutusu 2"/>
          <p:cNvSpPr txBox="1"/>
          <p:nvPr/>
        </p:nvSpPr>
        <p:spPr>
          <a:xfrm>
            <a:off x="6697133" y="220133"/>
            <a:ext cx="5112297" cy="461665"/>
          </a:xfrm>
          <a:prstGeom prst="rect">
            <a:avLst/>
          </a:prstGeom>
          <a:noFill/>
        </p:spPr>
        <p:txBody>
          <a:bodyPr wrap="none" rtlCol="0">
            <a:spAutoFit/>
          </a:bodyPr>
          <a:lstStyle/>
          <a:p>
            <a:r>
              <a:rPr lang="tr-TR" sz="2400" dirty="0">
                <a:solidFill>
                  <a:schemeClr val="bg1"/>
                </a:solidFill>
                <a:latin typeface="Times New Roman" panose="02020603050405020304" pitchFamily="18" charset="0"/>
                <a:cs typeface="Times New Roman" panose="02020603050405020304" pitchFamily="18" charset="0"/>
              </a:rPr>
              <a:t>Cumhurbaşkanlığı Ulusal Staj Programı</a:t>
            </a:r>
            <a:endParaRPr lang="tr-TR" sz="2400" dirty="0">
              <a:solidFill>
                <a:schemeClr val="bg1"/>
              </a:solidFill>
            </a:endParaRPr>
          </a:p>
        </p:txBody>
      </p:sp>
      <p:sp>
        <p:nvSpPr>
          <p:cNvPr id="4" name="Metin kutusu 3">
            <a:extLst>
              <a:ext uri="{FF2B5EF4-FFF2-40B4-BE49-F238E27FC236}">
                <a16:creationId xmlns="" xmlns:a16="http://schemas.microsoft.com/office/drawing/2014/main" id="{CF4D88F0-EA21-E71E-5975-A2C4138E6FFC}"/>
              </a:ext>
            </a:extLst>
          </p:cNvPr>
          <p:cNvSpPr txBox="1"/>
          <p:nvPr/>
        </p:nvSpPr>
        <p:spPr>
          <a:xfrm>
            <a:off x="557691" y="1816669"/>
            <a:ext cx="5538309" cy="830997"/>
          </a:xfrm>
          <a:prstGeom prst="rect">
            <a:avLst/>
          </a:prstGeom>
          <a:noFill/>
        </p:spPr>
        <p:txBody>
          <a:bodyPr wrap="square" rtlCol="0">
            <a:spAutoFit/>
          </a:bodyPr>
          <a:lstStyle>
            <a:defPPr>
              <a:defRPr lang="tr-TR"/>
            </a:defPPr>
            <a:lvl1pPr algn="just">
              <a:defRPr sz="2000">
                <a:solidFill>
                  <a:schemeClr val="accent5">
                    <a:lumMod val="50000"/>
                  </a:schemeClr>
                </a:solidFill>
                <a:latin typeface="Times New Roman" panose="02020603050405020304" pitchFamily="18" charset="0"/>
                <a:cs typeface="Times New Roman" panose="02020603050405020304" pitchFamily="18" charset="0"/>
              </a:defRPr>
            </a:lvl1pPr>
          </a:lstStyle>
          <a:p>
            <a:r>
              <a:rPr lang="tr-TR" dirty="0"/>
              <a:t>2022 yılı içerisinde Cumhurbaşkanlığı Ulusal Staj Programı kapsamında 2023 yılı içinde 12  öğrenci staja başvurmuştur. 8 öğrencinin başvurusu kabul edilmiştir. 5 tanesi stajını başarıyla tamamlamıştır.</a:t>
            </a:r>
          </a:p>
        </p:txBody>
      </p:sp>
      <p:sp>
        <p:nvSpPr>
          <p:cNvPr id="6" name="Metin kutusu 5">
            <a:extLst>
              <a:ext uri="{FF2B5EF4-FFF2-40B4-BE49-F238E27FC236}">
                <a16:creationId xmlns="" xmlns:a16="http://schemas.microsoft.com/office/drawing/2014/main" id="{AA8187B1-1488-7C11-A166-410A4A9B4E31}"/>
              </a:ext>
            </a:extLst>
          </p:cNvPr>
          <p:cNvSpPr txBox="1"/>
          <p:nvPr/>
        </p:nvSpPr>
        <p:spPr>
          <a:xfrm>
            <a:off x="557690" y="4091998"/>
            <a:ext cx="5538309" cy="707886"/>
          </a:xfrm>
          <a:prstGeom prst="rect">
            <a:avLst/>
          </a:prstGeom>
          <a:noFill/>
        </p:spPr>
        <p:txBody>
          <a:bodyPr wrap="square" rtlCol="0">
            <a:spAutoFit/>
          </a:bodyPr>
          <a:lstStyle/>
          <a:p>
            <a:pPr algn="just"/>
            <a:r>
              <a:rPr lang="tr-TR" sz="2000" dirty="0">
                <a:solidFill>
                  <a:schemeClr val="accent5">
                    <a:lumMod val="50000"/>
                  </a:schemeClr>
                </a:solidFill>
                <a:latin typeface="Times New Roman" panose="02020603050405020304" pitchFamily="18" charset="0"/>
                <a:cs typeface="Times New Roman" panose="02020603050405020304" pitchFamily="18" charset="0"/>
              </a:rPr>
              <a:t>2023 yılı başvuruları devam etmektedir. Şu ana kadar 5 öğrencimiz başvuru yapmıştır. </a:t>
            </a:r>
          </a:p>
        </p:txBody>
      </p:sp>
      <p:pic>
        <p:nvPicPr>
          <p:cNvPr id="9" name="Resim 8">
            <a:extLst>
              <a:ext uri="{FF2B5EF4-FFF2-40B4-BE49-F238E27FC236}">
                <a16:creationId xmlns="" xmlns:a16="http://schemas.microsoft.com/office/drawing/2014/main" id="{D31FDEB3-EA56-99D4-D31F-05C93701A863}"/>
              </a:ext>
            </a:extLst>
          </p:cNvPr>
          <p:cNvPicPr>
            <a:picLocks noChangeAspect="1"/>
          </p:cNvPicPr>
          <p:nvPr/>
        </p:nvPicPr>
        <p:blipFill>
          <a:blip r:embed="rId3"/>
          <a:stretch>
            <a:fillRect/>
          </a:stretch>
        </p:blipFill>
        <p:spPr>
          <a:xfrm>
            <a:off x="7765062" y="4445941"/>
            <a:ext cx="2976437" cy="478728"/>
          </a:xfrm>
          <a:prstGeom prst="rect">
            <a:avLst/>
          </a:prstGeom>
        </p:spPr>
      </p:pic>
    </p:spTree>
    <p:extLst>
      <p:ext uri="{BB962C8B-B14F-4D97-AF65-F5344CB8AC3E}">
        <p14:creationId xmlns:p14="http://schemas.microsoft.com/office/powerpoint/2010/main" val="15530336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4232</TotalTime>
  <Words>771</Words>
  <Application>Microsoft Office PowerPoint</Application>
  <PresentationFormat>Özel</PresentationFormat>
  <Paragraphs>245</Paragraphs>
  <Slides>25</Slides>
  <Notes>5</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Teması</vt:lpstr>
      <vt:lpstr>PowerPoint Sunusu</vt:lpstr>
      <vt:lpstr>Bölüm  Kuruluşu </vt:lpstr>
      <vt:lpstr>MİSYON VE VİZYON</vt:lpstr>
      <vt:lpstr>BÖLÜM YÖNETİMİ</vt:lpstr>
      <vt:lpstr>PowerPoint Sunusu</vt:lpstr>
      <vt:lpstr>ÖĞRENCİ SAYILARI</vt:lpstr>
      <vt:lpstr>Öğrenci Kontenjanları ve Doluluk Oranları</vt:lpstr>
      <vt:lpstr>Öğrenci Toplulukları</vt:lpstr>
      <vt:lpstr>PowerPoint Sunusu</vt:lpstr>
      <vt:lpstr>Yayın Sayısı</vt:lpstr>
      <vt:lpstr>Makaleler</vt:lpstr>
      <vt:lpstr>Toplam Yayın Sayısı</vt:lpstr>
      <vt:lpstr>Lisansüstü Eğitim</vt:lpstr>
      <vt:lpstr>FAALİYETLER (2023) / BÖLÜM</vt:lpstr>
      <vt:lpstr>Webinar (2023)</vt:lpstr>
      <vt:lpstr>Webinar (2023)</vt:lpstr>
      <vt:lpstr>Teknik Gezi (2023)  </vt:lpstr>
      <vt:lpstr>Teknik Gezi (2023)</vt:lpstr>
      <vt:lpstr>Söyleşi (2023)</vt:lpstr>
      <vt:lpstr>Konferans (2023)</vt:lpstr>
      <vt:lpstr>Eğitime Katılım (2023)</vt:lpstr>
      <vt:lpstr>Projeler – 2023</vt:lpstr>
      <vt:lpstr>Projeler – 2023</vt:lpstr>
      <vt:lpstr>                                                 Erasmus Anlaşmaları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User</dc:creator>
  <cp:lastModifiedBy>Şura</cp:lastModifiedBy>
  <cp:revision>509</cp:revision>
  <dcterms:created xsi:type="dcterms:W3CDTF">2019-08-19T05:31:06Z</dcterms:created>
  <dcterms:modified xsi:type="dcterms:W3CDTF">2024-01-31T12:59:21Z</dcterms:modified>
</cp:coreProperties>
</file>